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1" r:id="rId3"/>
    <p:sldMasterId id="2147483702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77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eo" panose="020B0604020202020204"/>
      <p:regular r:id="rId42"/>
      <p:italic r:id="rId43"/>
    </p:embeddedFon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Kalam" panose="020B0604020202020204" charset="0"/>
      <p:regular r:id="rId48"/>
      <p:bold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  <p:embeddedFont>
      <p:font typeface="Open Sans" panose="020B0604020202020204" charset="0"/>
      <p:regular r:id="rId54"/>
      <p:bold r:id="rId55"/>
      <p:italic r:id="rId56"/>
      <p:boldItalic r:id="rId57"/>
    </p:embeddedFont>
    <p:embeddedFont>
      <p:font typeface="Open Sans Medium" panose="020B0604020202020204" charset="0"/>
      <p:regular r:id="rId58"/>
      <p:bold r:id="rId59"/>
      <p:italic r:id="rId60"/>
      <p:boldItalic r:id="rId61"/>
    </p:embeddedFont>
    <p:embeddedFont>
      <p:font typeface="Proxima Nova Semibold" panose="020B0604020202020204" charset="0"/>
      <p:regular r:id="rId62"/>
      <p:bold r:id="rId63"/>
      <p:boldItalic r:id="rId64"/>
    </p:embeddedFont>
    <p:embeddedFont>
      <p:font typeface="Roboto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A76DF0-6D02-43AB-8A0E-642F375CEF42}">
  <a:tblStyle styleId="{83A76DF0-6D02-43AB-8A0E-642F375CEF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e650d2f8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11e650d2f8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7c51e8102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17c51e8102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Sabes que necesitas un sistema unificado, por lo que eliges una solución que se presenta como una plataforma, pero realmente es el producto de una agresiva estrategia de adquisición.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Aunque estas plataformas parezcan fáciles de utilizar y muy completas, lo cierto es que pueden tener códigos base e interfaces de usuario muy diferentes, de modo que solo comparten una marca.</a:t>
            </a: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50" i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7c51e8102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g17c51e8102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Ambas opciones te llevan al mismo resultado.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Cuando los datos, los equipos y los procesos no están alineados, los resultados poco eficientes se notan en la experiencia de la clientela. 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Trabajar con múltiples sistemas te lleva a una tasa de adopción muy baja, lo que genera grandes problemas.  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Y cuando ocurren cambios críticos en la empresa o en la industria, como vimos el año pasado, adaptarse se vuelve muy difícil y muy caro. 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Todos estos efectos colaterales se suman para impactar negativamente en tus ingresos y posteriormente también afectan tu capacidad para crecer. </a:t>
            </a:r>
            <a:endParaRPr sz="1200">
              <a:solidFill>
                <a:srgbClr val="425B76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7c51e8102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g17c51e81025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Todo lo anterior es lo que nos inspiró para construir HubSpot de una forma distinta.</a:t>
            </a:r>
            <a:endParaRPr sz="1200">
              <a:solidFill>
                <a:srgbClr val="425B76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7c51e8102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g17c51e8102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Cuando el diseño tiene en cuenta las necesidades de base, cada cliente obtiene un producto que le permite: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Mejorar la experiencia de sus compradores a través de un registro único de su clientela.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Acelerar la eficiencia del equipo combinando todos los esfuerzos en una experiencia de usuario intuitiva.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Reducir el precio total de propiedad evitando los gastos relacionados con la adaptación de un sistema poco flexible que integra diferentes partes con múltiples códigos base.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7c51e8102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17c51e8102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i="0" u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Tradicionalmente, la definición de CRM en el mercado era un software de ventas.</a:t>
            </a: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i="0" u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Pero realmente se trata de un gestor de relaciones con los clientes. </a:t>
            </a: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1200" b="1" i="0" u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En 2021, pensamos que es esencial ubicar a tu clientela en el centro de la gestión de las experiencias.</a:t>
            </a: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i="0" u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Ahora, hablemos de la combinación de soluciones específica que te ayudará a llegar de A a B.</a:t>
            </a: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7c51e8102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7c51e8102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7c51e8102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g17c51e8102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7c51e8102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g17c51e8102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7c51e8102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17c51e8102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7c51e81025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g17c51e81025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7fffb3bc7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77fffb3bc7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7c51e8102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g17c51e8102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7c51e81025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g17c51e81025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7c51e81025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g17c51e81025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7c51e8102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17c51e81025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7c51e81025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7" name="Google Shape;817;g17c51e81025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1dd790f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1dd790f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7c37a24d4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7c37a24d4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1e650d2f8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11e650d2f8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7c37a24d4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7c37a24d4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7c37a24d47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17c37a24d47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7fffb3bc7_1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77fffb3bc7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7c37a24d4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g17c37a24d47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7c37a24d4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g17c37a24d4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9" name="Google Shape;4549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0" name="Google Shape;4550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rial"/>
              <a:buNone/>
            </a:pPr>
            <a:r>
              <a:rPr lang="en">
                <a:solidFill>
                  <a:srgbClr val="2D3D4F"/>
                </a:solidFill>
                <a:latin typeface="Avenir"/>
                <a:ea typeface="Avenir"/>
                <a:cs typeface="Avenir"/>
                <a:sym typeface="Avenir"/>
              </a:rPr>
              <a:t>Appendix slide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7c51e8102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7c51e810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7c51e8102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17c51e8102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Cuando se trata te encontrar soluciones para tu empresa, tienes muchas opciones. Pero la gran diferencia entre HubSpot y sus competidores es que la plataforma de HubSpot está construida de una manera completamente distinta. Echemos un vistazo.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5fe913232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25fe913232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c51e81025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17c51e81025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Como decíamos, tienes varias opciones. 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Hay más de 12.000 proveedores que te pueden ofrecer buenas soluciones para resolver una o algunas de estas cuestiones, pero no para abordar toda la experiencia al completo.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7c51e81025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7c51e81025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Como decíamos, tienes varias opciones. 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Hay más de 12.000 proveedores que te pueden ofrecer buenas soluciones para resolver una o algunas de estas cuestiones, pero no para abordar toda la experiencia al completo.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7c51e8102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7c51e8102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Entonces, ¿qué hacer?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Observamos que el mercado te propone dos maneras para reunir todas las funciones que necesitas.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0" i="0" u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En primer lugar, puedes adquirir soluciones puntuales para resolver cuestiones específicas, pero tú deberás conectarlas entre sí para cubrir cada instancia del camino realizado por las y los clientes.</a:t>
            </a: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anvas – Logo">
  <p:cSld name="BLANK_1_2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s – Dark">
  <p:cSld name="CUSTOM_1_1_1_1_2_2">
    <p:bg>
      <p:bgPr>
        <a:solidFill>
          <a:srgbClr val="2D3E5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6"/>
          <p:cNvPicPr preferRelativeResize="0"/>
          <p:nvPr/>
        </p:nvPicPr>
        <p:blipFill rotWithShape="1">
          <a:blip r:embed="rId2">
            <a:alphaModFix/>
          </a:blip>
          <a:srcRect l="9267" t="7335" r="1012" b="3194"/>
          <a:stretch/>
        </p:blipFill>
        <p:spPr>
          <a:xfrm flipH="1">
            <a:off x="0" y="449700"/>
            <a:ext cx="8365525" cy="469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Curved - Dark">
  <p:cSld name="BLANK_3_1_1_1_1_2_1_1_1_1_1_1_1_1_1_1_1_1_1_1_1_1_1_1_1_1_1_1_1_1_1_1_1">
    <p:bg>
      <p:bgPr>
        <a:solidFill>
          <a:srgbClr val="2D3E5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502200" y="445025"/>
            <a:ext cx="375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ubTitle" idx="1"/>
          </p:nvPr>
        </p:nvSpPr>
        <p:spPr>
          <a:xfrm>
            <a:off x="520325" y="1731321"/>
            <a:ext cx="3603900" cy="23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FFFFFF"/>
                </a:solidFill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/>
          <p:nvPr/>
        </p:nvSpPr>
        <p:spPr>
          <a:xfrm>
            <a:off x="5697575" y="14"/>
            <a:ext cx="34464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 l="1405" t="24954" r="2899" b="7943"/>
          <a:stretch/>
        </p:blipFill>
        <p:spPr>
          <a:xfrm rot="5400000">
            <a:off x="2760659" y="1758014"/>
            <a:ext cx="5154581" cy="16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d Title Bar - Blue">
  <p:cSld name="Curved Title Bar - Blue">
    <p:bg>
      <p:bgPr>
        <a:solidFill>
          <a:srgbClr val="F5F8FA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t="6281" b="43550"/>
          <a:stretch/>
        </p:blipFill>
        <p:spPr>
          <a:xfrm>
            <a:off x="1400" y="0"/>
            <a:ext cx="9141206" cy="24274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d Title Bar - Blue 1">
  <p:cSld name="Curved Title Bar - Blue_1">
    <p:bg>
      <p:bgPr>
        <a:solidFill>
          <a:srgbClr val="F5F8FA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/>
          </a:blip>
          <a:srcRect t="6281" b="43550"/>
          <a:stretch/>
        </p:blipFill>
        <p:spPr>
          <a:xfrm>
            <a:off x="1400" y="-762000"/>
            <a:ext cx="9141208" cy="24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6" name="Google Shape;7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Curved - Light 1">
  <p:cSld name="BLANK_3_1_1_1_1_2_1_1_1_1_1_1_1_1_1_1_1_1_1_1_1_1_1_1_2_1">
    <p:bg>
      <p:bgPr>
        <a:solidFill>
          <a:srgbClr val="F5F8FA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/>
        </p:nvSpPr>
        <p:spPr>
          <a:xfrm>
            <a:off x="0" y="0"/>
            <a:ext cx="5170800" cy="5143500"/>
          </a:xfrm>
          <a:prstGeom prst="rect">
            <a:avLst/>
          </a:prstGeom>
          <a:solidFill>
            <a:srgbClr val="F5F8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0"/>
          <p:cNvSpPr/>
          <p:nvPr/>
        </p:nvSpPr>
        <p:spPr>
          <a:xfrm>
            <a:off x="6996000" y="-8250"/>
            <a:ext cx="2148000" cy="260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0"/>
          <p:cNvSpPr/>
          <p:nvPr/>
        </p:nvSpPr>
        <p:spPr>
          <a:xfrm>
            <a:off x="5346449" y="25"/>
            <a:ext cx="37977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 l="1405" t="24954" r="2899" b="7943"/>
          <a:stretch/>
        </p:blipFill>
        <p:spPr>
          <a:xfrm rot="5400000">
            <a:off x="2379659" y="1758014"/>
            <a:ext cx="5154581" cy="16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- Light">
  <p:cSld name="Left Aligned - Light">
    <p:bg>
      <p:bgPr>
        <a:solidFill>
          <a:srgbClr val="FFFF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1"/>
          <p:cNvPicPr preferRelativeResize="0"/>
          <p:nvPr/>
        </p:nvPicPr>
        <p:blipFill rotWithShape="1">
          <a:blip r:embed="rId2">
            <a:alphaModFix/>
          </a:blip>
          <a:srcRect l="16667" t="7875" r="3617" b="30402"/>
          <a:stretch/>
        </p:blipFill>
        <p:spPr>
          <a:xfrm>
            <a:off x="0" y="0"/>
            <a:ext cx="58388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/ Center Aligned Header Dark">
  <p:cSld name="BLANK_1_1_1_1_1">
    <p:bg>
      <p:bgPr>
        <a:solidFill>
          <a:srgbClr val="33475B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45565" y="4406521"/>
            <a:ext cx="666100" cy="7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2065044" y="213361"/>
            <a:ext cx="50139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Curved - Light 1 1">
  <p:cSld name="Split Screen - Curved - Light 1">
    <p:bg>
      <p:bgPr>
        <a:solidFill>
          <a:srgbClr val="F5F8FA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/>
          <p:nvPr/>
        </p:nvSpPr>
        <p:spPr>
          <a:xfrm>
            <a:off x="0" y="0"/>
            <a:ext cx="5170800" cy="5143500"/>
          </a:xfrm>
          <a:prstGeom prst="rect">
            <a:avLst/>
          </a:prstGeom>
          <a:solidFill>
            <a:srgbClr val="F5F8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3"/>
          <p:cNvSpPr/>
          <p:nvPr/>
        </p:nvSpPr>
        <p:spPr>
          <a:xfrm>
            <a:off x="6996000" y="-8250"/>
            <a:ext cx="2148000" cy="260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3"/>
          <p:cNvSpPr/>
          <p:nvPr/>
        </p:nvSpPr>
        <p:spPr>
          <a:xfrm>
            <a:off x="5346449" y="25"/>
            <a:ext cx="37977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3"/>
          <p:cNvPicPr preferRelativeResize="0"/>
          <p:nvPr/>
        </p:nvPicPr>
        <p:blipFill rotWithShape="1">
          <a:blip r:embed="rId2">
            <a:alphaModFix/>
          </a:blip>
          <a:srcRect l="1405" t="24954" r="2899" b="7943"/>
          <a:stretch/>
        </p:blipFill>
        <p:spPr>
          <a:xfrm rot="5400000">
            <a:off x="2379658" y="1758013"/>
            <a:ext cx="5154581" cy="1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d Bar - Light">
  <p:cSld name="BLANK_3_1_1_1_1_2_1_1_1_1_1_1_1_1_1_1_1_1_1_1_1_1_1_1_1_1_1_1_1_1_1_1_1_1_1_1_1">
    <p:bg>
      <p:bgPr>
        <a:solidFill>
          <a:srgbClr val="FF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4"/>
          <p:cNvPicPr preferRelativeResize="0"/>
          <p:nvPr/>
        </p:nvPicPr>
        <p:blipFill rotWithShape="1">
          <a:blip r:embed="rId2">
            <a:alphaModFix/>
          </a:blip>
          <a:srcRect t="51545"/>
          <a:stretch/>
        </p:blipFill>
        <p:spPr>
          <a:xfrm>
            <a:off x="0" y="2651299"/>
            <a:ext cx="9144000" cy="249214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2D3E50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Layout - Dark Blue 1">
  <p:cSld name="BLANK_3_1_1_1_1_2_1_1_1_1_1_1_1_1_2">
    <p:bg>
      <p:bgPr>
        <a:solidFill>
          <a:srgbClr val="2D3E5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5"/>
          <p:cNvPicPr preferRelativeResize="0"/>
          <p:nvPr/>
        </p:nvPicPr>
        <p:blipFill rotWithShape="1">
          <a:blip r:embed="rId2">
            <a:alphaModFix/>
          </a:blip>
          <a:srcRect l="24916" t="1800" r="-720" b="59556"/>
          <a:stretch/>
        </p:blipFill>
        <p:spPr>
          <a:xfrm flipH="1">
            <a:off x="5086352" y="3075125"/>
            <a:ext cx="4057650" cy="20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426000" y="368825"/>
            <a:ext cx="5289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40" name="Google Shape;14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Curved - Light 1 2">
  <p:cSld name="BLANK_3_1_1_1_1_2_1_1_1_1_1_1_1_1_1_1_1_1_1_1_1_1_1_1_2_1_1">
    <p:bg>
      <p:bgPr>
        <a:solidFill>
          <a:srgbClr val="F5F8FA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/>
          <p:nvPr/>
        </p:nvSpPr>
        <p:spPr>
          <a:xfrm>
            <a:off x="0" y="0"/>
            <a:ext cx="5170800" cy="5143500"/>
          </a:xfrm>
          <a:prstGeom prst="rect">
            <a:avLst/>
          </a:prstGeom>
          <a:solidFill>
            <a:srgbClr val="F5F8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6"/>
          <p:cNvSpPr/>
          <p:nvPr/>
        </p:nvSpPr>
        <p:spPr>
          <a:xfrm>
            <a:off x="6996000" y="-8250"/>
            <a:ext cx="2148000" cy="260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6"/>
          <p:cNvSpPr/>
          <p:nvPr/>
        </p:nvSpPr>
        <p:spPr>
          <a:xfrm>
            <a:off x="5346449" y="25"/>
            <a:ext cx="37977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36"/>
          <p:cNvPicPr preferRelativeResize="0"/>
          <p:nvPr/>
        </p:nvPicPr>
        <p:blipFill rotWithShape="1">
          <a:blip r:embed="rId2">
            <a:alphaModFix/>
          </a:blip>
          <a:srcRect l="1405" t="24954" r="2899" b="7943"/>
          <a:stretch/>
        </p:blipFill>
        <p:spPr>
          <a:xfrm rot="5400000">
            <a:off x="2379659" y="1758014"/>
            <a:ext cx="5154581" cy="16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– Dark – Logo">
  <p:cSld name="BLANK_1_1">
    <p:bg>
      <p:bgPr>
        <a:solidFill>
          <a:srgbClr val="33475B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8">
  <p:cSld name="TITLE_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3">
  <p:cSld name="TITLE_1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ctrTitle"/>
          </p:nvPr>
        </p:nvSpPr>
        <p:spPr>
          <a:xfrm>
            <a:off x="915850" y="2126125"/>
            <a:ext cx="6107100" cy="15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None/>
              <a:defRPr sz="55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venir"/>
              <a:buNone/>
              <a:defRPr sz="33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subTitle" idx="1"/>
          </p:nvPr>
        </p:nvSpPr>
        <p:spPr>
          <a:xfrm>
            <a:off x="915850" y="1196177"/>
            <a:ext cx="6858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venir"/>
              <a:buNone/>
              <a:defRPr sz="18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venir"/>
              <a:buNone/>
              <a:defRPr sz="15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venir"/>
              <a:buNone/>
              <a:defRPr sz="14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venir"/>
              <a:buNone/>
              <a:defRPr sz="1200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pic>
        <p:nvPicPr>
          <p:cNvPr id="161" name="Google Shape;16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0" y="4575725"/>
            <a:ext cx="477601" cy="4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42"/>
          <p:cNvCxnSpPr/>
          <p:nvPr/>
        </p:nvCxnSpPr>
        <p:spPr>
          <a:xfrm>
            <a:off x="-44450" y="4731990"/>
            <a:ext cx="91884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2" y="4832513"/>
            <a:ext cx="838690" cy="25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2"/>
          <p:cNvSpPr/>
          <p:nvPr/>
        </p:nvSpPr>
        <p:spPr>
          <a:xfrm>
            <a:off x="585362" y="4785983"/>
            <a:ext cx="1783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strike="noStrike" cap="none">
                <a:solidFill>
                  <a:srgbClr val="5C5C58"/>
                </a:solidFill>
                <a:latin typeface="Geo"/>
                <a:ea typeface="Geo"/>
                <a:cs typeface="Geo"/>
                <a:sym typeface="Geo"/>
              </a:rPr>
              <a:t>www.nunsys.com</a:t>
            </a:r>
            <a:endParaRPr sz="1000" b="0" i="0" u="none" strike="noStrike" cap="none">
              <a:solidFill>
                <a:srgbClr val="5C5C58"/>
              </a:solidFill>
              <a:latin typeface="Geo"/>
              <a:ea typeface="Geo"/>
              <a:cs typeface="Geo"/>
              <a:sym typeface="Ge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en blanco">
  <p:cSld name="Diapositivo en blanc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contenido">
  <p:cSld name="Diapositiva de contenid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Google Shape;168;p44"/>
          <p:cNvCxnSpPr/>
          <p:nvPr/>
        </p:nvCxnSpPr>
        <p:spPr>
          <a:xfrm>
            <a:off x="-44450" y="4731990"/>
            <a:ext cx="91884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16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2" y="4832513"/>
            <a:ext cx="838690" cy="25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4"/>
          <p:cNvSpPr/>
          <p:nvPr/>
        </p:nvSpPr>
        <p:spPr>
          <a:xfrm>
            <a:off x="585362" y="4785983"/>
            <a:ext cx="1783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strike="noStrike" cap="none">
                <a:solidFill>
                  <a:srgbClr val="5C5C58"/>
                </a:solidFill>
                <a:latin typeface="Geo"/>
                <a:ea typeface="Geo"/>
                <a:cs typeface="Geo"/>
                <a:sym typeface="Geo"/>
              </a:rPr>
              <a:t>www.nunsys.com</a:t>
            </a:r>
            <a:endParaRPr sz="1000" b="0" i="0" u="none" strike="noStrike" cap="none">
              <a:solidFill>
                <a:srgbClr val="5C5C58"/>
              </a:solidFill>
              <a:latin typeface="Geo"/>
              <a:ea typeface="Geo"/>
              <a:cs typeface="Geo"/>
              <a:sym typeface="Geo"/>
            </a:endParaRPr>
          </a:p>
        </p:txBody>
      </p:sp>
      <p:cxnSp>
        <p:nvCxnSpPr>
          <p:cNvPr id="171" name="Google Shape;171;p44"/>
          <p:cNvCxnSpPr/>
          <p:nvPr/>
        </p:nvCxnSpPr>
        <p:spPr>
          <a:xfrm>
            <a:off x="3456298" y="620505"/>
            <a:ext cx="21906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2052431" y="273844"/>
            <a:ext cx="50391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2100"/>
              <a:buFont typeface="Geo"/>
              <a:buNone/>
              <a:defRPr sz="2100" b="1">
                <a:solidFill>
                  <a:srgbClr val="4A4A46"/>
                </a:solidFill>
                <a:latin typeface="Geo"/>
                <a:ea typeface="Geo"/>
                <a:cs typeface="Geo"/>
                <a:sym typeface="G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venir"/>
              <a:buNone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75" name="Google Shape;175;p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nir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Font typeface="Avenir"/>
              <a:buNone/>
              <a:defRPr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46"/>
          <p:cNvCxnSpPr/>
          <p:nvPr/>
        </p:nvCxnSpPr>
        <p:spPr>
          <a:xfrm>
            <a:off x="526200" y="899918"/>
            <a:ext cx="809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p46"/>
          <p:cNvSpPr txBox="1">
            <a:spLocks noGrp="1"/>
          </p:cNvSpPr>
          <p:nvPr>
            <p:ph type="title"/>
          </p:nvPr>
        </p:nvSpPr>
        <p:spPr>
          <a:xfrm>
            <a:off x="526200" y="327225"/>
            <a:ext cx="830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F90"/>
              </a:buClr>
              <a:buSzPts val="1100"/>
              <a:buFont typeface="Avenir"/>
              <a:buNone/>
              <a:defRPr sz="28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  <a:defRPr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en blanco">
  <p:cSld name="Diapositivo en blanco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contenido">
  <p:cSld name="Diapositiva de contenido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49"/>
          <p:cNvCxnSpPr/>
          <p:nvPr/>
        </p:nvCxnSpPr>
        <p:spPr>
          <a:xfrm>
            <a:off x="-44450" y="4731990"/>
            <a:ext cx="91884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3" name="Google Shape;18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2" y="4832513"/>
            <a:ext cx="838690" cy="25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/>
          <p:nvPr/>
        </p:nvSpPr>
        <p:spPr>
          <a:xfrm>
            <a:off x="585362" y="4785983"/>
            <a:ext cx="1783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strike="noStrike" cap="none">
                <a:solidFill>
                  <a:srgbClr val="5C5C58"/>
                </a:solidFill>
                <a:latin typeface="Geo"/>
                <a:ea typeface="Geo"/>
                <a:cs typeface="Geo"/>
                <a:sym typeface="Geo"/>
              </a:rPr>
              <a:t>www.nunsys.com</a:t>
            </a:r>
            <a:endParaRPr sz="1000" b="0" i="0" u="none" strike="noStrike" cap="none">
              <a:solidFill>
                <a:srgbClr val="5C5C58"/>
              </a:solidFill>
              <a:latin typeface="Geo"/>
              <a:ea typeface="Geo"/>
              <a:cs typeface="Geo"/>
              <a:sym typeface="Geo"/>
            </a:endParaRPr>
          </a:p>
        </p:txBody>
      </p:sp>
      <p:cxnSp>
        <p:nvCxnSpPr>
          <p:cNvPr id="185" name="Google Shape;185;p49"/>
          <p:cNvCxnSpPr/>
          <p:nvPr/>
        </p:nvCxnSpPr>
        <p:spPr>
          <a:xfrm>
            <a:off x="3456298" y="620505"/>
            <a:ext cx="21906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49"/>
          <p:cNvSpPr txBox="1">
            <a:spLocks noGrp="1"/>
          </p:cNvSpPr>
          <p:nvPr>
            <p:ph type="title"/>
          </p:nvPr>
        </p:nvSpPr>
        <p:spPr>
          <a:xfrm>
            <a:off x="2052431" y="273844"/>
            <a:ext cx="50391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2100"/>
              <a:buFont typeface="Geo"/>
              <a:buNone/>
              <a:defRPr sz="2100" b="1" i="0" u="none" strike="noStrike" cap="none">
                <a:solidFill>
                  <a:srgbClr val="4A4A46"/>
                </a:solidFill>
                <a:latin typeface="Geo"/>
                <a:ea typeface="Geo"/>
                <a:cs typeface="Geo"/>
                <a:sym typeface="G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en blanco">
  <p:cSld name="Diapositiva en blanco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51"/>
          <p:cNvCxnSpPr/>
          <p:nvPr/>
        </p:nvCxnSpPr>
        <p:spPr>
          <a:xfrm>
            <a:off x="-44450" y="4731990"/>
            <a:ext cx="91884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0" name="Google Shape;19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2" y="4832513"/>
            <a:ext cx="838690" cy="25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51"/>
          <p:cNvSpPr/>
          <p:nvPr/>
        </p:nvSpPr>
        <p:spPr>
          <a:xfrm>
            <a:off x="585362" y="4785983"/>
            <a:ext cx="1783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8"/>
                </a:solidFill>
                <a:latin typeface="Geo"/>
                <a:ea typeface="Geo"/>
                <a:cs typeface="Geo"/>
                <a:sym typeface="Geo"/>
              </a:rPr>
              <a:t>www.nunsys.com</a:t>
            </a:r>
            <a:endParaRPr sz="1000">
              <a:solidFill>
                <a:srgbClr val="5C5C58"/>
              </a:solidFill>
              <a:latin typeface="Geo"/>
              <a:ea typeface="Geo"/>
              <a:cs typeface="Geo"/>
              <a:sym typeface="Geo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_Sin logo cliente">
  <p:cSld name="Contenido_Sin logo client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2"/>
          <p:cNvSpPr txBox="1">
            <a:spLocks noGrp="1"/>
          </p:cNvSpPr>
          <p:nvPr>
            <p:ph type="title"/>
          </p:nvPr>
        </p:nvSpPr>
        <p:spPr>
          <a:xfrm>
            <a:off x="498715" y="357504"/>
            <a:ext cx="78867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007E"/>
              </a:buClr>
              <a:buSzPts val="2700"/>
              <a:buFont typeface="Geo"/>
              <a:buNone/>
              <a:defRPr sz="2700" b="0" i="0" u="none" strike="noStrike" cap="none">
                <a:solidFill>
                  <a:srgbClr val="E6007E"/>
                </a:solidFill>
                <a:latin typeface="Geo"/>
                <a:ea typeface="Geo"/>
                <a:cs typeface="Geo"/>
                <a:sym typeface="G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cxnSp>
        <p:nvCxnSpPr>
          <p:cNvPr id="194" name="Google Shape;194;p52"/>
          <p:cNvCxnSpPr/>
          <p:nvPr/>
        </p:nvCxnSpPr>
        <p:spPr>
          <a:xfrm>
            <a:off x="629562" y="4731990"/>
            <a:ext cx="8514300" cy="0"/>
          </a:xfrm>
          <a:prstGeom prst="straightConnector1">
            <a:avLst/>
          </a:prstGeom>
          <a:noFill/>
          <a:ln w="9525" cap="flat" cmpd="sng">
            <a:solidFill>
              <a:srgbClr val="E6007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0402" y="4832513"/>
            <a:ext cx="838690" cy="25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2"/>
          <p:cNvSpPr/>
          <p:nvPr/>
        </p:nvSpPr>
        <p:spPr>
          <a:xfrm>
            <a:off x="585362" y="4785983"/>
            <a:ext cx="1783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C5C58"/>
                </a:solidFill>
                <a:latin typeface="Geo"/>
                <a:ea typeface="Geo"/>
                <a:cs typeface="Geo"/>
                <a:sym typeface="Geo"/>
              </a:rPr>
              <a:t>www.nunsys.com</a:t>
            </a:r>
            <a:endParaRPr sz="1000">
              <a:solidFill>
                <a:srgbClr val="5C5C58"/>
              </a:solidFill>
              <a:latin typeface="Geo"/>
              <a:ea typeface="Geo"/>
              <a:cs typeface="Geo"/>
              <a:sym typeface="Geo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5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background">
  <p:cSld name="Text and Image background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5"/>
          <p:cNvSpPr txBox="1">
            <a:spLocks noGrp="1"/>
          </p:cNvSpPr>
          <p:nvPr>
            <p:ph type="sldNum" idx="12"/>
          </p:nvPr>
        </p:nvSpPr>
        <p:spPr>
          <a:xfrm>
            <a:off x="8066884" y="4746278"/>
            <a:ext cx="9639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logo">
  <p:cSld name="Blank without log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18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g"/><Relationship Id="rId18" Type="http://schemas.openxmlformats.org/officeDocument/2006/relationships/image" Target="../media/image123.jpg"/><Relationship Id="rId26" Type="http://schemas.openxmlformats.org/officeDocument/2006/relationships/image" Target="../media/image131.png"/><Relationship Id="rId3" Type="http://schemas.openxmlformats.org/officeDocument/2006/relationships/image" Target="../media/image102.png"/><Relationship Id="rId21" Type="http://schemas.openxmlformats.org/officeDocument/2006/relationships/image" Target="../media/image126.jpg"/><Relationship Id="rId34" Type="http://schemas.openxmlformats.org/officeDocument/2006/relationships/image" Target="../media/image13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33" Type="http://schemas.openxmlformats.org/officeDocument/2006/relationships/image" Target="../media/image138.png"/><Relationship Id="rId38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1.jpg"/><Relationship Id="rId20" Type="http://schemas.openxmlformats.org/officeDocument/2006/relationships/image" Target="../media/image125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11" Type="http://schemas.openxmlformats.org/officeDocument/2006/relationships/image" Target="../media/image116.jpg"/><Relationship Id="rId24" Type="http://schemas.openxmlformats.org/officeDocument/2006/relationships/image" Target="../media/image129.png"/><Relationship Id="rId32" Type="http://schemas.openxmlformats.org/officeDocument/2006/relationships/image" Target="../media/image137.jpg"/><Relationship Id="rId37" Type="http://schemas.openxmlformats.org/officeDocument/2006/relationships/image" Target="../media/image142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jpg"/><Relationship Id="rId36" Type="http://schemas.openxmlformats.org/officeDocument/2006/relationships/image" Target="../media/image141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31" Type="http://schemas.openxmlformats.org/officeDocument/2006/relationships/image" Target="../media/image136.png"/><Relationship Id="rId4" Type="http://schemas.openxmlformats.org/officeDocument/2006/relationships/image" Target="../media/image66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jpg"/><Relationship Id="rId30" Type="http://schemas.openxmlformats.org/officeDocument/2006/relationships/image" Target="../media/image135.jpg"/><Relationship Id="rId35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9" Type="http://schemas.openxmlformats.org/officeDocument/2006/relationships/image" Target="../media/image138.png"/><Relationship Id="rId3" Type="http://schemas.openxmlformats.org/officeDocument/2006/relationships/image" Target="../media/image143.png"/><Relationship Id="rId21" Type="http://schemas.openxmlformats.org/officeDocument/2006/relationships/image" Target="../media/image120.png"/><Relationship Id="rId34" Type="http://schemas.openxmlformats.org/officeDocument/2006/relationships/image" Target="../media/image133.jpg"/><Relationship Id="rId42" Type="http://schemas.openxmlformats.org/officeDocument/2006/relationships/image" Target="../media/image141.png"/><Relationship Id="rId7" Type="http://schemas.openxmlformats.org/officeDocument/2006/relationships/image" Target="../media/image146.png"/><Relationship Id="rId12" Type="http://schemas.openxmlformats.org/officeDocument/2006/relationships/image" Target="../media/image111.png"/><Relationship Id="rId17" Type="http://schemas.openxmlformats.org/officeDocument/2006/relationships/image" Target="../media/image116.jpg"/><Relationship Id="rId25" Type="http://schemas.openxmlformats.org/officeDocument/2006/relationships/image" Target="../media/image124.png"/><Relationship Id="rId33" Type="http://schemas.openxmlformats.org/officeDocument/2006/relationships/image" Target="../media/image132.jpg"/><Relationship Id="rId38" Type="http://schemas.openxmlformats.org/officeDocument/2006/relationships/image" Target="../media/image137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41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11" Type="http://schemas.openxmlformats.org/officeDocument/2006/relationships/image" Target="../media/image110.png"/><Relationship Id="rId24" Type="http://schemas.openxmlformats.org/officeDocument/2006/relationships/image" Target="../media/image123.jp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40" Type="http://schemas.openxmlformats.org/officeDocument/2006/relationships/image" Target="../media/image139.png"/><Relationship Id="rId5" Type="http://schemas.openxmlformats.org/officeDocument/2006/relationships/image" Target="../media/image103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jpg"/><Relationship Id="rId10" Type="http://schemas.openxmlformats.org/officeDocument/2006/relationships/image" Target="../media/image99.png"/><Relationship Id="rId19" Type="http://schemas.openxmlformats.org/officeDocument/2006/relationships/image" Target="../media/image118.jpg"/><Relationship Id="rId31" Type="http://schemas.openxmlformats.org/officeDocument/2006/relationships/image" Target="../media/image130.png"/><Relationship Id="rId4" Type="http://schemas.openxmlformats.org/officeDocument/2006/relationships/image" Target="../media/image144.png"/><Relationship Id="rId9" Type="http://schemas.openxmlformats.org/officeDocument/2006/relationships/image" Target="../media/image104.png"/><Relationship Id="rId14" Type="http://schemas.openxmlformats.org/officeDocument/2006/relationships/image" Target="../media/image113.png"/><Relationship Id="rId22" Type="http://schemas.openxmlformats.org/officeDocument/2006/relationships/image" Target="../media/image121.jpg"/><Relationship Id="rId27" Type="http://schemas.openxmlformats.org/officeDocument/2006/relationships/image" Target="../media/image126.jp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share.vidyard.com/watch/H6EMYxDLXiJCqHwYekFNda?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unsys.com/crm-y-automatizacion-de-marketing/diferencias-de-licenciamiento-crm-hubspot-starter-pro-y-enterpris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vidyard.com/watch/QWeMBAKpPFnwSpSu3gyv8t?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blog.nunsys.com/crm-y-automatizacion-de-marketing/diferencias-de-licenciamiento-crm-hubspot-starter-pro-y-enterprise" TargetMode="External"/><Relationship Id="rId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www.hubspot.es/pricing/sales?products=sales-hub-starter_1&amp;term=annua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jp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eu1.hubspot.com/academy/25048246/tracks/12/exa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1.jpg"/><Relationship Id="rId5" Type="http://schemas.openxmlformats.org/officeDocument/2006/relationships/image" Target="../media/image160.png"/><Relationship Id="rId4" Type="http://schemas.openxmlformats.org/officeDocument/2006/relationships/hyperlink" Target="https://academy.hubspot.com/es/courses/hubspot-marketing-software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jp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5.jp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bspot.es/why-choose-hubspot?__hstc=20629287.61028591ced049eb860a171a2a966cad.1666945744103.1667387098205.1667389541938.8&amp;__hssc=20629287.8.1667389541938&amp;__hsfp=3552741196&amp;_ga=2.58972333.1011690698.1667383144-1906826938.166694574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34" Type="http://schemas.openxmlformats.org/officeDocument/2006/relationships/image" Target="../media/image9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37" Type="http://schemas.openxmlformats.org/officeDocument/2006/relationships/image" Target="../media/image100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9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openxmlformats.org/officeDocument/2006/relationships/image" Target="../media/image99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66.png"/><Relationship Id="rId9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5950" y="-3750"/>
            <a:ext cx="6868000" cy="51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7925" y="0"/>
            <a:ext cx="6868000" cy="51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750"/>
            <a:ext cx="6868000" cy="51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6"/>
          <p:cNvSpPr/>
          <p:nvPr/>
        </p:nvSpPr>
        <p:spPr>
          <a:xfrm>
            <a:off x="-75" y="0"/>
            <a:ext cx="9144000" cy="5151000"/>
          </a:xfrm>
          <a:prstGeom prst="rect">
            <a:avLst/>
          </a:prstGeom>
          <a:gradFill>
            <a:gsLst>
              <a:gs pos="0">
                <a:srgbClr val="FE0098">
                  <a:alpha val="74117"/>
                </a:srgbClr>
              </a:gs>
              <a:gs pos="36000">
                <a:srgbClr val="FE0098">
                  <a:alpha val="74117"/>
                </a:srgbClr>
              </a:gs>
              <a:gs pos="100000">
                <a:srgbClr val="FF8F59">
                  <a:alpha val="74117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178" y="860374"/>
            <a:ext cx="4055323" cy="98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550" y="4077333"/>
            <a:ext cx="994800" cy="98086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6"/>
          <p:cNvSpPr txBox="1"/>
          <p:nvPr/>
        </p:nvSpPr>
        <p:spPr>
          <a:xfrm>
            <a:off x="563975" y="4135350"/>
            <a:ext cx="70155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En la actualidad, las empresas más innovadoras sacan provecho de la </a:t>
            </a:r>
            <a:r>
              <a:rPr lang="es" sz="2500" b="1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experiencia del cliente</a:t>
            </a:r>
            <a:endParaRPr sz="2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5"/>
          <p:cNvPicPr preferRelativeResize="0"/>
          <p:nvPr/>
        </p:nvPicPr>
        <p:blipFill rotWithShape="1">
          <a:blip r:embed="rId3">
            <a:alphaModFix/>
          </a:blip>
          <a:srcRect b="10554"/>
          <a:stretch/>
        </p:blipFill>
        <p:spPr>
          <a:xfrm flipH="1">
            <a:off x="3968149" y="3840813"/>
            <a:ext cx="5178876" cy="1291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5"/>
          <p:cNvSpPr/>
          <p:nvPr/>
        </p:nvSpPr>
        <p:spPr>
          <a:xfrm>
            <a:off x="775875" y="994300"/>
            <a:ext cx="7447800" cy="32565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rgbClr val="7C98B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5"/>
          <p:cNvSpPr txBox="1"/>
          <p:nvPr/>
        </p:nvSpPr>
        <p:spPr>
          <a:xfrm>
            <a:off x="3617838" y="278900"/>
            <a:ext cx="1908300" cy="354000"/>
          </a:xfrm>
          <a:prstGeom prst="rect">
            <a:avLst/>
          </a:prstGeom>
          <a:solidFill>
            <a:srgbClr val="33475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Construida por adquisición</a:t>
            </a:r>
            <a:endParaRPr sz="1100" b="1" i="0" u="none" strike="noStrike" cap="none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431" name="Google Shape;431;p65"/>
          <p:cNvGrpSpPr/>
          <p:nvPr/>
        </p:nvGrpSpPr>
        <p:grpSpPr>
          <a:xfrm>
            <a:off x="84866" y="4250812"/>
            <a:ext cx="1837500" cy="794400"/>
            <a:chOff x="718665" y="727363"/>
            <a:chExt cx="1837500" cy="794400"/>
          </a:xfrm>
        </p:grpSpPr>
        <p:sp>
          <p:nvSpPr>
            <p:cNvPr id="432" name="Google Shape;432;p65"/>
            <p:cNvSpPr/>
            <p:nvPr/>
          </p:nvSpPr>
          <p:spPr>
            <a:xfrm>
              <a:off x="718665" y="727363"/>
              <a:ext cx="1837500" cy="794400"/>
            </a:xfrm>
            <a:prstGeom prst="roundRect">
              <a:avLst>
                <a:gd name="adj" fmla="val 15373"/>
              </a:avLst>
            </a:prstGeom>
            <a:noFill/>
            <a:ln>
              <a:noFill/>
            </a:ln>
          </p:spPr>
          <p:txBody>
            <a:bodyPr spcFirstLastPara="1" wrap="square" lIns="91425" tIns="320025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100" b="0" i="0" u="none" strike="noStrike" cap="none">
                  <a:solidFill>
                    <a:srgbClr val="33475B"/>
                  </a:solidFill>
                  <a:latin typeface="Avenir"/>
                  <a:ea typeface="Avenir"/>
                  <a:cs typeface="Avenir"/>
                  <a:sym typeface="Avenir"/>
                </a:rPr>
                <a:t>«Gran empresa, </a:t>
              </a:r>
              <a:br>
                <a:rPr lang="es" sz="1100" b="0" i="0" u="none" strike="noStrike" cap="none">
                  <a:solidFill>
                    <a:srgbClr val="33475B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s" sz="1100" b="0" i="0" u="none" strike="noStrike" cap="none">
                  <a:solidFill>
                    <a:srgbClr val="33475B"/>
                  </a:solidFill>
                  <a:latin typeface="Avenir"/>
                  <a:ea typeface="Avenir"/>
                  <a:cs typeface="Avenir"/>
                  <a:sym typeface="Avenir"/>
                </a:rPr>
                <a:t>poca responsabilidad»</a:t>
              </a:r>
              <a:endParaRPr sz="1400" b="0" i="0" u="none" strike="noStrike" cap="none">
                <a:solidFill>
                  <a:srgbClr val="3347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3" name="Google Shape;433;p65"/>
            <p:cNvGrpSpPr/>
            <p:nvPr/>
          </p:nvGrpSpPr>
          <p:grpSpPr>
            <a:xfrm>
              <a:off x="1054987" y="891232"/>
              <a:ext cx="1106833" cy="175500"/>
              <a:chOff x="908231" y="552565"/>
              <a:chExt cx="1106833" cy="175500"/>
            </a:xfrm>
          </p:grpSpPr>
          <p:sp>
            <p:nvSpPr>
              <p:cNvPr id="434" name="Google Shape;434;p65"/>
              <p:cNvSpPr/>
              <p:nvPr/>
            </p:nvSpPr>
            <p:spPr>
              <a:xfrm>
                <a:off x="908231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solidFill>
                <a:srgbClr val="F4C1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33475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65"/>
              <p:cNvSpPr/>
              <p:nvPr/>
            </p:nvSpPr>
            <p:spPr>
              <a:xfrm>
                <a:off x="1141064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33475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65"/>
              <p:cNvSpPr/>
              <p:nvPr/>
            </p:nvSpPr>
            <p:spPr>
              <a:xfrm>
                <a:off x="1373897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33475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65"/>
              <p:cNvSpPr/>
              <p:nvPr/>
            </p:nvSpPr>
            <p:spPr>
              <a:xfrm>
                <a:off x="1606730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33475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65"/>
              <p:cNvSpPr/>
              <p:nvPr/>
            </p:nvSpPr>
            <p:spPr>
              <a:xfrm>
                <a:off x="1839564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33475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9" name="Google Shape;439;p65"/>
          <p:cNvGrpSpPr/>
          <p:nvPr/>
        </p:nvGrpSpPr>
        <p:grpSpPr>
          <a:xfrm>
            <a:off x="983672" y="653359"/>
            <a:ext cx="7010820" cy="3426763"/>
            <a:chOff x="2115539" y="1075052"/>
            <a:chExt cx="4731925" cy="2502931"/>
          </a:xfrm>
        </p:grpSpPr>
        <p:pic>
          <p:nvPicPr>
            <p:cNvPr id="440" name="Google Shape;440;p6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23604" y="1698588"/>
              <a:ext cx="527315" cy="428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6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10140" y="1698599"/>
              <a:ext cx="581330" cy="116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6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20738" y="2631250"/>
              <a:ext cx="855239" cy="16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6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69261" y="1075052"/>
              <a:ext cx="751374" cy="525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65" descr="Paul B. Fischer - Pardot &amp; Salesforce Consultant | We bought Pardot, now  what?"/>
            <p:cNvPicPr preferRelativeResize="0"/>
            <p:nvPr/>
          </p:nvPicPr>
          <p:blipFill rotWithShape="1">
            <a:blip r:embed="rId9">
              <a:alphaModFix/>
            </a:blip>
            <a:srcRect l="5555" t="5555" r="5555" b="5555"/>
            <a:stretch/>
          </p:blipFill>
          <p:spPr>
            <a:xfrm>
              <a:off x="4605224" y="2643070"/>
              <a:ext cx="382800" cy="382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45" name="Google Shape;445;p65" descr="SteelBrick - Crunchbase Company Profile &amp; Funding"/>
            <p:cNvPicPr preferRelativeResize="0"/>
            <p:nvPr/>
          </p:nvPicPr>
          <p:blipFill rotWithShape="1">
            <a:blip r:embed="rId10">
              <a:alphaModFix/>
            </a:blip>
            <a:srcRect t="36520" b="35939"/>
            <a:stretch/>
          </p:blipFill>
          <p:spPr>
            <a:xfrm>
              <a:off x="3300301" y="2694499"/>
              <a:ext cx="647408" cy="178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65" descr="MetaMind Launches State-of-the-Art AI Platform Bringing Automated  Predictions and Smarter Decision-Making to Businesses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97055" y="3480802"/>
              <a:ext cx="614452" cy="97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65" descr="Implisit - Crunchbase Company Profile &amp; Funding"/>
            <p:cNvPicPr preferRelativeResize="0"/>
            <p:nvPr/>
          </p:nvPicPr>
          <p:blipFill rotWithShape="1">
            <a:blip r:embed="rId12">
              <a:alphaModFix/>
            </a:blip>
            <a:srcRect t="35549" b="35934"/>
            <a:stretch/>
          </p:blipFill>
          <p:spPr>
            <a:xfrm>
              <a:off x="3358159" y="1958668"/>
              <a:ext cx="448192" cy="127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65" descr="eCommerce 101: Salesforce Commerce Cloud A.K.A. Demandware | by Admios |  Medium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115539" y="3058143"/>
              <a:ext cx="683131" cy="23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65" descr="seekvectorlogo.com/wp-content/uploads/2019/07/q..."/>
            <p:cNvPicPr preferRelativeResize="0"/>
            <p:nvPr/>
          </p:nvPicPr>
          <p:blipFill rotWithShape="1">
            <a:blip r:embed="rId14">
              <a:alphaModFix/>
            </a:blip>
            <a:srcRect t="20201" b="21496"/>
            <a:stretch/>
          </p:blipFill>
          <p:spPr>
            <a:xfrm>
              <a:off x="2692631" y="2005371"/>
              <a:ext cx="368267" cy="11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65" descr="beyondcore-logo | Salesforce Ben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15549" y="2224959"/>
              <a:ext cx="712048" cy="226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65" descr="HeyWire LiveText Applications for Two-way Conversational Texting Now  Available on the Interactive Intelligence MarketPlac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89878" y="2865547"/>
              <a:ext cx="574696" cy="118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65" descr="GravityTank-logo • UrbanX Learni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932859" y="3113852"/>
              <a:ext cx="715662" cy="30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5" descr="El crecimiento de Krux en 2014 subraya la demanda para gestión de datos de  pantalla cruzada en tiempo real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358164" y="2939459"/>
              <a:ext cx="335360" cy="107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5" descr="Twin Prime's Competitors, Revenue, Number of Employees, Funding,  Acquisitions &amp; News - Owler Company Profile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458670" y="3420289"/>
              <a:ext cx="675903" cy="145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65" descr="SPOJ"/>
            <p:cNvPicPr preferRelativeResize="0"/>
            <p:nvPr/>
          </p:nvPicPr>
          <p:blipFill rotWithShape="1">
            <a:blip r:embed="rId20">
              <a:alphaModFix/>
            </a:blip>
            <a:srcRect l="18919" t="37031" r="18556" b="38904"/>
            <a:stretch/>
          </p:blipFill>
          <p:spPr>
            <a:xfrm>
              <a:off x="3947704" y="2929702"/>
              <a:ext cx="538553" cy="129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65" descr="I-COM welcomes Datorama as a Member — I-COM"/>
            <p:cNvPicPr preferRelativeResize="0"/>
            <p:nvPr/>
          </p:nvPicPr>
          <p:blipFill rotWithShape="1">
            <a:blip r:embed="rId21">
              <a:alphaModFix/>
            </a:blip>
            <a:srcRect t="20237" b="16221"/>
            <a:stretch/>
          </p:blipFill>
          <p:spPr>
            <a:xfrm>
              <a:off x="4855415" y="3093896"/>
              <a:ext cx="524104" cy="166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65" descr="Griddable.io - Texo"/>
            <p:cNvPicPr preferRelativeResize="0"/>
            <p:nvPr/>
          </p:nvPicPr>
          <p:blipFill rotWithShape="1">
            <a:blip r:embed="rId22">
              <a:alphaModFix/>
            </a:blip>
            <a:srcRect t="34129" b="30539"/>
            <a:stretch/>
          </p:blipFill>
          <p:spPr>
            <a:xfrm>
              <a:off x="5379531" y="3317156"/>
              <a:ext cx="715663" cy="140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65" descr="MapAnything — Customer Project Management for Salesforc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550287" y="3020839"/>
              <a:ext cx="713833" cy="16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65" descr="Re-Engaging Your Slack Chatbot Users with Bonobo.ai | by Efrapoport | bonobo -ai | Medium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853855" y="3217873"/>
              <a:ext cx="751369" cy="182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65" descr="Support News - January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428685" y="2876374"/>
              <a:ext cx="381188" cy="128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65" descr="Diffeo (company) - Wikipedia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365457" y="2564903"/>
              <a:ext cx="343371" cy="137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65" descr="Evergage Unveils New Data Warehouse Solution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5379526" y="2796333"/>
              <a:ext cx="599996" cy="129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65" descr="Vlocity Announces New &quot;Clicks not Code&quot; Omnichannel BPM Tools: Vlocity  OmniScript™ for Lightning Flow on Salesforce AppExchange"/>
            <p:cNvPicPr preferRelativeResize="0"/>
            <p:nvPr/>
          </p:nvPicPr>
          <p:blipFill rotWithShape="1">
            <a:blip r:embed="rId28">
              <a:alphaModFix/>
            </a:blip>
            <a:srcRect t="23342" b="25230"/>
            <a:stretch/>
          </p:blipFill>
          <p:spPr>
            <a:xfrm>
              <a:off x="6391076" y="2267890"/>
              <a:ext cx="456388" cy="122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65" descr="The CMO Club - Inicio | Facebook"/>
            <p:cNvPicPr preferRelativeResize="0"/>
            <p:nvPr/>
          </p:nvPicPr>
          <p:blipFill rotWithShape="1">
            <a:blip r:embed="rId29">
              <a:alphaModFix/>
            </a:blip>
            <a:srcRect t="34225" b="35773"/>
            <a:stretch/>
          </p:blipFill>
          <p:spPr>
            <a:xfrm>
              <a:off x="6224377" y="1745702"/>
              <a:ext cx="571084" cy="171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65" descr="Slack Review | PCMag"/>
            <p:cNvPicPr preferRelativeResize="0"/>
            <p:nvPr/>
          </p:nvPicPr>
          <p:blipFill rotWithShape="1">
            <a:blip r:embed="rId30">
              <a:alphaModFix/>
            </a:blip>
            <a:srcRect t="28948" b="27189"/>
            <a:stretch/>
          </p:blipFill>
          <p:spPr>
            <a:xfrm>
              <a:off x="4025323" y="1862529"/>
              <a:ext cx="408434" cy="100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65" descr="Sendia (@sendiaco) | Twitter"/>
            <p:cNvPicPr preferRelativeResize="0"/>
            <p:nvPr/>
          </p:nvPicPr>
          <p:blipFill rotWithShape="1">
            <a:blip r:embed="rId31">
              <a:alphaModFix/>
            </a:blip>
            <a:srcRect t="38794" b="37592"/>
            <a:stretch/>
          </p:blipFill>
          <p:spPr>
            <a:xfrm>
              <a:off x="3060898" y="2118162"/>
              <a:ext cx="336144" cy="79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65" descr="An $800M Buddy Media Acquisition Would Be Worth 8X Its Current Revenue |  TechCrunch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773477" y="2040435"/>
              <a:ext cx="560240" cy="10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65" descr="Jigsaw, NetProspex Take the Lead with Leads | Data Driven Revenue™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708214" y="1498078"/>
              <a:ext cx="401205" cy="128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65" descr="Sitemasher - Crunchbase Company Profile &amp; Funding"/>
            <p:cNvPicPr preferRelativeResize="0"/>
            <p:nvPr/>
          </p:nvPicPr>
          <p:blipFill rotWithShape="1">
            <a:blip r:embed="rId34">
              <a:alphaModFix/>
            </a:blip>
            <a:srcRect t="34767" b="35155"/>
            <a:stretch/>
          </p:blipFill>
          <p:spPr>
            <a:xfrm>
              <a:off x="3885548" y="1533026"/>
              <a:ext cx="564797" cy="16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65" descr="Announcing: JD Edwards Connector Now Mule 4 Certified - PortX.io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4644429" y="1545677"/>
              <a:ext cx="490152" cy="144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65" descr="CloudCraze | Investment | Insight Partners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4924382" y="1942021"/>
              <a:ext cx="581329" cy="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65" descr="Join ExactTarget with Salesforce Marketing Cloud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285989" y="1697976"/>
              <a:ext cx="545783" cy="1175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65"/>
          <p:cNvGrpSpPr/>
          <p:nvPr/>
        </p:nvGrpSpPr>
        <p:grpSpPr>
          <a:xfrm>
            <a:off x="1999500" y="2160424"/>
            <a:ext cx="5196250" cy="653076"/>
            <a:chOff x="1999500" y="2084224"/>
            <a:chExt cx="5196250" cy="653076"/>
          </a:xfrm>
        </p:grpSpPr>
        <p:pic>
          <p:nvPicPr>
            <p:cNvPr id="474" name="Google Shape;474;p65"/>
            <p:cNvPicPr preferRelativeResize="0"/>
            <p:nvPr/>
          </p:nvPicPr>
          <p:blipFill rotWithShape="1">
            <a:blip r:embed="rId38">
              <a:alphaModFix/>
            </a:blip>
            <a:srcRect t="159" b="42824"/>
            <a:stretch/>
          </p:blipFill>
          <p:spPr>
            <a:xfrm>
              <a:off x="1999500" y="2084224"/>
              <a:ext cx="5140472" cy="65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65"/>
            <p:cNvSpPr/>
            <p:nvPr/>
          </p:nvSpPr>
          <p:spPr>
            <a:xfrm>
              <a:off x="2035015" y="2360951"/>
              <a:ext cx="78300" cy="78300"/>
            </a:xfrm>
            <a:prstGeom prst="ellipse">
              <a:avLst/>
            </a:prstGeom>
            <a:solidFill>
              <a:srgbClr val="99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5"/>
            <p:cNvSpPr/>
            <p:nvPr/>
          </p:nvSpPr>
          <p:spPr>
            <a:xfrm>
              <a:off x="7070609" y="2360951"/>
              <a:ext cx="78300" cy="78300"/>
            </a:xfrm>
            <a:prstGeom prst="ellipse">
              <a:avLst/>
            </a:prstGeom>
            <a:solidFill>
              <a:srgbClr val="FF7A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5"/>
            <p:cNvSpPr/>
            <p:nvPr/>
          </p:nvSpPr>
          <p:spPr>
            <a:xfrm>
              <a:off x="7030450" y="2622700"/>
              <a:ext cx="165300" cy="11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0"/>
            <a:ext cx="913836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6"/>
          <p:cNvSpPr txBox="1"/>
          <p:nvPr/>
        </p:nvSpPr>
        <p:spPr>
          <a:xfrm>
            <a:off x="203100" y="857975"/>
            <a:ext cx="31485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Herramientas aisladas </a:t>
            </a:r>
            <a:endParaRPr sz="18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b="1" i="0" u="none" strike="noStrike" cap="none">
                <a:solidFill>
                  <a:srgbClr val="AFC0D2"/>
                </a:solidFill>
                <a:latin typeface="Avenir"/>
                <a:ea typeface="Avenir"/>
                <a:cs typeface="Avenir"/>
                <a:sym typeface="Avenir"/>
              </a:rPr>
              <a:t>Hacen que sea más difícil alinearse</a:t>
            </a:r>
            <a:endParaRPr sz="1400" b="1" i="0" u="none" strike="noStrike" cap="none">
              <a:solidFill>
                <a:srgbClr val="AFC0D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Pobre experiencia de usuario</a:t>
            </a:r>
            <a:br>
              <a:rPr lang="es" sz="1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400" b="0" i="0" u="none" strike="noStrike" cap="none">
                <a:solidFill>
                  <a:srgbClr val="AFC0D2"/>
                </a:solidFill>
                <a:latin typeface="Avenir"/>
                <a:ea typeface="Avenir"/>
                <a:cs typeface="Avenir"/>
                <a:sym typeface="Avenir"/>
              </a:rPr>
              <a:t>Hace que sea más difícil de adoptar</a:t>
            </a:r>
            <a:endParaRPr sz="11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conjunto poco flexible </a:t>
            </a:r>
            <a:endParaRPr sz="18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b="1" i="0" u="none" strike="noStrike" cap="none">
                <a:solidFill>
                  <a:srgbClr val="AFC0D2"/>
                </a:solidFill>
                <a:latin typeface="Avenir"/>
                <a:ea typeface="Avenir"/>
                <a:cs typeface="Avenir"/>
                <a:sym typeface="Avenir"/>
              </a:rPr>
              <a:t>Hace que sea más difícil de adaptar</a:t>
            </a:r>
            <a:endParaRPr sz="1100" b="1" i="0" u="none" strike="noStrike" cap="none">
              <a:solidFill>
                <a:srgbClr val="AFC0D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84" name="Google Shape;484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6"/>
          <p:cNvSpPr txBox="1"/>
          <p:nvPr/>
        </p:nvSpPr>
        <p:spPr>
          <a:xfrm>
            <a:off x="626852" y="1071750"/>
            <a:ext cx="2301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El precio de unir «las partes»</a:t>
            </a:r>
            <a:endParaRPr sz="1100" b="1" i="0" u="none" strike="noStrike" cap="none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86" name="Google Shape;486;p66"/>
          <p:cNvSpPr txBox="1"/>
          <p:nvPr/>
        </p:nvSpPr>
        <p:spPr>
          <a:xfrm>
            <a:off x="5452163" y="122250"/>
            <a:ext cx="1908300" cy="354000"/>
          </a:xfrm>
          <a:prstGeom prst="rect">
            <a:avLst/>
          </a:prstGeom>
          <a:solidFill>
            <a:srgbClr val="33475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Construida por ti</a:t>
            </a:r>
            <a:endParaRPr sz="1100" b="1" i="0" u="none" strike="noStrike" cap="none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487" name="Google Shape;487;p66"/>
          <p:cNvGrpSpPr/>
          <p:nvPr/>
        </p:nvGrpSpPr>
        <p:grpSpPr>
          <a:xfrm>
            <a:off x="5070296" y="711042"/>
            <a:ext cx="2672057" cy="1474176"/>
            <a:chOff x="1999500" y="1217947"/>
            <a:chExt cx="5268251" cy="2906499"/>
          </a:xfrm>
        </p:grpSpPr>
        <p:grpSp>
          <p:nvGrpSpPr>
            <p:cNvPr id="488" name="Google Shape;488;p66"/>
            <p:cNvGrpSpPr/>
            <p:nvPr/>
          </p:nvGrpSpPr>
          <p:grpSpPr>
            <a:xfrm>
              <a:off x="2051350" y="1217947"/>
              <a:ext cx="5216401" cy="2906499"/>
              <a:chOff x="2051350" y="1217947"/>
              <a:chExt cx="5216401" cy="2906499"/>
            </a:xfrm>
          </p:grpSpPr>
          <p:cxnSp>
            <p:nvCxnSpPr>
              <p:cNvPr id="489" name="Google Shape;489;p66"/>
              <p:cNvCxnSpPr/>
              <p:nvPr/>
            </p:nvCxnSpPr>
            <p:spPr>
              <a:xfrm flipH="1">
                <a:off x="2255199" y="1474063"/>
                <a:ext cx="716100" cy="7047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C98B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0" name="Google Shape;490;p66"/>
              <p:cNvCxnSpPr/>
              <p:nvPr/>
            </p:nvCxnSpPr>
            <p:spPr>
              <a:xfrm rot="10800000" flipH="1">
                <a:off x="4078387" y="1346005"/>
                <a:ext cx="1084800" cy="6990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C98B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sp>
            <p:nvSpPr>
              <p:cNvPr id="491" name="Google Shape;491;p66"/>
              <p:cNvSpPr txBox="1"/>
              <p:nvPr/>
            </p:nvSpPr>
            <p:spPr>
              <a:xfrm>
                <a:off x="2971300" y="2533561"/>
                <a:ext cx="3300300" cy="789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92" name="Google Shape;492;p66"/>
              <p:cNvCxnSpPr/>
              <p:nvPr/>
            </p:nvCxnSpPr>
            <p:spPr>
              <a:xfrm rot="-5400000" flipH="1">
                <a:off x="4147425" y="2863925"/>
                <a:ext cx="686400" cy="5163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C98B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3" name="Google Shape;493;p66"/>
              <p:cNvCxnSpPr/>
              <p:nvPr/>
            </p:nvCxnSpPr>
            <p:spPr>
              <a:xfrm flipH="1">
                <a:off x="2791950" y="2769750"/>
                <a:ext cx="509700" cy="3693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C98B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pic>
            <p:nvPicPr>
              <p:cNvPr id="494" name="Google Shape;494;p6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035474" y="1223963"/>
                <a:ext cx="452401" cy="4524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5" name="Google Shape;495;p6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239387" y="1217947"/>
                <a:ext cx="1047600" cy="256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6" name="Google Shape;496;p6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05333" y="3093551"/>
                <a:ext cx="862418" cy="206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7" name="Google Shape;497;p6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65">
                <a:off x="4245948" y="3511279"/>
                <a:ext cx="919766" cy="6131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8" name="Google Shape;498;p6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051350" y="2937647"/>
                <a:ext cx="740584" cy="40670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99" name="Google Shape;499;p66"/>
              <p:cNvCxnSpPr/>
              <p:nvPr/>
            </p:nvCxnSpPr>
            <p:spPr>
              <a:xfrm>
                <a:off x="5382325" y="2669375"/>
                <a:ext cx="904800" cy="5484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7C98B6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sp>
            <p:nvSpPr>
              <p:cNvPr id="500" name="Google Shape;500;p66"/>
              <p:cNvSpPr txBox="1"/>
              <p:nvPr/>
            </p:nvSpPr>
            <p:spPr>
              <a:xfrm>
                <a:off x="7103866" y="2693358"/>
                <a:ext cx="78300" cy="256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1" name="Google Shape;501;p66"/>
            <p:cNvGrpSpPr/>
            <p:nvPr/>
          </p:nvGrpSpPr>
          <p:grpSpPr>
            <a:xfrm>
              <a:off x="1999500" y="2084224"/>
              <a:ext cx="5196250" cy="653076"/>
              <a:chOff x="1999500" y="2084224"/>
              <a:chExt cx="5196250" cy="653076"/>
            </a:xfrm>
          </p:grpSpPr>
          <p:pic>
            <p:nvPicPr>
              <p:cNvPr id="502" name="Google Shape;502;p66"/>
              <p:cNvPicPr preferRelativeResize="0"/>
              <p:nvPr/>
            </p:nvPicPr>
            <p:blipFill rotWithShape="1">
              <a:blip r:embed="rId10">
                <a:alphaModFix/>
              </a:blip>
              <a:srcRect t="159" b="42824"/>
              <a:stretch/>
            </p:blipFill>
            <p:spPr>
              <a:xfrm>
                <a:off x="1999500" y="2084224"/>
                <a:ext cx="5140472" cy="652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3" name="Google Shape;503;p66"/>
              <p:cNvSpPr/>
              <p:nvPr/>
            </p:nvSpPr>
            <p:spPr>
              <a:xfrm>
                <a:off x="2035015" y="2360951"/>
                <a:ext cx="78300" cy="78300"/>
              </a:xfrm>
              <a:prstGeom prst="ellipse">
                <a:avLst/>
              </a:prstGeom>
              <a:solidFill>
                <a:srgbClr val="99AC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66"/>
              <p:cNvSpPr/>
              <p:nvPr/>
            </p:nvSpPr>
            <p:spPr>
              <a:xfrm>
                <a:off x="7070609" y="2360951"/>
                <a:ext cx="78300" cy="78300"/>
              </a:xfrm>
              <a:prstGeom prst="ellipse">
                <a:avLst/>
              </a:prstGeom>
              <a:solidFill>
                <a:srgbClr val="00B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66"/>
              <p:cNvSpPr/>
              <p:nvPr/>
            </p:nvSpPr>
            <p:spPr>
              <a:xfrm>
                <a:off x="7030450" y="2622700"/>
                <a:ext cx="165300" cy="114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6" name="Google Shape;506;p66"/>
          <p:cNvSpPr/>
          <p:nvPr/>
        </p:nvSpPr>
        <p:spPr>
          <a:xfrm>
            <a:off x="4132775" y="547403"/>
            <a:ext cx="4455300" cy="1744800"/>
          </a:xfrm>
          <a:prstGeom prst="rect">
            <a:avLst/>
          </a:prstGeom>
          <a:solidFill>
            <a:srgbClr val="FFFFFF">
              <a:alpha val="53330"/>
            </a:srgbClr>
          </a:solidFill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66"/>
          <p:cNvGrpSpPr/>
          <p:nvPr/>
        </p:nvGrpSpPr>
        <p:grpSpPr>
          <a:xfrm>
            <a:off x="4543366" y="3072938"/>
            <a:ext cx="3634118" cy="1563793"/>
            <a:chOff x="2115539" y="1374527"/>
            <a:chExt cx="4731925" cy="2203456"/>
          </a:xfrm>
        </p:grpSpPr>
        <p:pic>
          <p:nvPicPr>
            <p:cNvPr id="508" name="Google Shape;508;p6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223604" y="1698588"/>
              <a:ext cx="527315" cy="428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6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47710" y="1412487"/>
              <a:ext cx="715478" cy="143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6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120738" y="2631250"/>
              <a:ext cx="855239" cy="16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6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447963" y="1622254"/>
              <a:ext cx="751374" cy="525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66" descr="Paul B. Fischer - Pardot &amp; Salesforce Consultant | We bought Pardot, now  what?"/>
            <p:cNvPicPr preferRelativeResize="0"/>
            <p:nvPr/>
          </p:nvPicPr>
          <p:blipFill rotWithShape="1">
            <a:blip r:embed="rId15">
              <a:alphaModFix/>
            </a:blip>
            <a:srcRect l="5555" t="5555" r="5555" b="5555"/>
            <a:stretch/>
          </p:blipFill>
          <p:spPr>
            <a:xfrm>
              <a:off x="4605224" y="2643070"/>
              <a:ext cx="382800" cy="382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513" name="Google Shape;513;p66" descr="SteelBrick - Crunchbase Company Profile &amp; Funding"/>
            <p:cNvPicPr preferRelativeResize="0"/>
            <p:nvPr/>
          </p:nvPicPr>
          <p:blipFill rotWithShape="1">
            <a:blip r:embed="rId16">
              <a:alphaModFix/>
            </a:blip>
            <a:srcRect t="36520" b="35939"/>
            <a:stretch/>
          </p:blipFill>
          <p:spPr>
            <a:xfrm>
              <a:off x="3300301" y="2694499"/>
              <a:ext cx="647408" cy="178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66" descr="MetaMind Launches State-of-the-Art AI Platform Bringing Automated  Predictions and Smarter Decision-Making to Businesses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397055" y="3480802"/>
              <a:ext cx="614452" cy="97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66" descr="Implisit - Crunchbase Company Profile &amp; Funding"/>
            <p:cNvPicPr preferRelativeResize="0"/>
            <p:nvPr/>
          </p:nvPicPr>
          <p:blipFill rotWithShape="1">
            <a:blip r:embed="rId18">
              <a:alphaModFix/>
            </a:blip>
            <a:srcRect t="35549" b="35934"/>
            <a:stretch/>
          </p:blipFill>
          <p:spPr>
            <a:xfrm>
              <a:off x="2875353" y="1692836"/>
              <a:ext cx="448192" cy="127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66" descr="eCommerce 101: Salesforce Commerce Cloud A.K.A. Demandware | by Admios |  Medium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15539" y="3058143"/>
              <a:ext cx="683131" cy="23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66" descr="seekvectorlogo.com/wp-content/uploads/2019/07/q..."/>
            <p:cNvPicPr preferRelativeResize="0"/>
            <p:nvPr/>
          </p:nvPicPr>
          <p:blipFill rotWithShape="1">
            <a:blip r:embed="rId20">
              <a:alphaModFix/>
            </a:blip>
            <a:srcRect t="20201" b="21496"/>
            <a:stretch/>
          </p:blipFill>
          <p:spPr>
            <a:xfrm>
              <a:off x="2692631" y="2005371"/>
              <a:ext cx="368267" cy="11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66" descr="beyondcore-logo | Salesforce Ben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115549" y="2224959"/>
              <a:ext cx="712048" cy="226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66" descr="HeyWire LiveText Applications for Two-way Conversational Texting Now  Available on the Interactive Intelligence MarketPlac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2589878" y="2865547"/>
              <a:ext cx="574696" cy="118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66" descr="GravityTank-logo • UrbanX Learni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932859" y="3113852"/>
              <a:ext cx="715662" cy="30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66" descr="El crecimiento de Krux en 2014 subraya la demanda para gestión de datos de  pantalla cruzada en tiempo real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358164" y="2939459"/>
              <a:ext cx="335360" cy="107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66" descr="Twin Prime's Competitors, Revenue, Number of Employees, Funding,  Acquisitions &amp; News - Owler Company Profile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458670" y="3420289"/>
              <a:ext cx="675903" cy="145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66" descr="SPOJ"/>
            <p:cNvPicPr preferRelativeResize="0"/>
            <p:nvPr/>
          </p:nvPicPr>
          <p:blipFill rotWithShape="1">
            <a:blip r:embed="rId26">
              <a:alphaModFix/>
            </a:blip>
            <a:srcRect l="18919" t="37031" r="18556" b="38904"/>
            <a:stretch/>
          </p:blipFill>
          <p:spPr>
            <a:xfrm>
              <a:off x="3947704" y="2929702"/>
              <a:ext cx="538553" cy="129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66" descr="I-COM welcomes Datorama as a Member — I-COM"/>
            <p:cNvPicPr preferRelativeResize="0"/>
            <p:nvPr/>
          </p:nvPicPr>
          <p:blipFill rotWithShape="1">
            <a:blip r:embed="rId27">
              <a:alphaModFix/>
            </a:blip>
            <a:srcRect t="20237" b="16221"/>
            <a:stretch/>
          </p:blipFill>
          <p:spPr>
            <a:xfrm>
              <a:off x="4855415" y="3093896"/>
              <a:ext cx="524104" cy="166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66" descr="Griddable.io - Texo"/>
            <p:cNvPicPr preferRelativeResize="0"/>
            <p:nvPr/>
          </p:nvPicPr>
          <p:blipFill rotWithShape="1">
            <a:blip r:embed="rId28">
              <a:alphaModFix/>
            </a:blip>
            <a:srcRect t="34129" b="30539"/>
            <a:stretch/>
          </p:blipFill>
          <p:spPr>
            <a:xfrm>
              <a:off x="5379531" y="3317156"/>
              <a:ext cx="715663" cy="140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66" descr="MapAnything — Customer Project Management for Salesforce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5550287" y="3020839"/>
              <a:ext cx="713833" cy="16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66" descr="Re-Engaging Your Slack Chatbot Users with Bonobo.ai | by Efrapoport | bonobo -ai | Medium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853855" y="3217873"/>
              <a:ext cx="751369" cy="182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66" descr="Support News - January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6428685" y="2876374"/>
              <a:ext cx="381188" cy="128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66" descr="Diffeo (company) - Wikipedia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6365457" y="2564903"/>
              <a:ext cx="343371" cy="137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66" descr="Evergage Unveils New Data Warehouse Solution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379526" y="2796333"/>
              <a:ext cx="599996" cy="129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66" descr="Vlocity Announces New &quot;Clicks not Code&quot; Omnichannel BPM Tools: Vlocity  OmniScript™ for Lightning Flow on Salesforce AppExchange"/>
            <p:cNvPicPr preferRelativeResize="0"/>
            <p:nvPr/>
          </p:nvPicPr>
          <p:blipFill rotWithShape="1">
            <a:blip r:embed="rId34">
              <a:alphaModFix/>
            </a:blip>
            <a:srcRect t="23342" b="25230"/>
            <a:stretch/>
          </p:blipFill>
          <p:spPr>
            <a:xfrm>
              <a:off x="6391076" y="2267890"/>
              <a:ext cx="456388" cy="122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66" descr="The CMO Club - Inicio | Facebook"/>
            <p:cNvPicPr preferRelativeResize="0"/>
            <p:nvPr/>
          </p:nvPicPr>
          <p:blipFill rotWithShape="1">
            <a:blip r:embed="rId35">
              <a:alphaModFix/>
            </a:blip>
            <a:srcRect t="34225" b="35773"/>
            <a:stretch/>
          </p:blipFill>
          <p:spPr>
            <a:xfrm>
              <a:off x="6224377" y="1745702"/>
              <a:ext cx="571084" cy="171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66" descr="Slack Review | PCMag"/>
            <p:cNvPicPr preferRelativeResize="0"/>
            <p:nvPr/>
          </p:nvPicPr>
          <p:blipFill rotWithShape="1">
            <a:blip r:embed="rId36">
              <a:alphaModFix/>
            </a:blip>
            <a:srcRect t="28948" b="27189"/>
            <a:stretch/>
          </p:blipFill>
          <p:spPr>
            <a:xfrm>
              <a:off x="4285616" y="2003369"/>
              <a:ext cx="408434" cy="100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66" descr="Sendia (@sendiaco) | Twitter"/>
            <p:cNvPicPr preferRelativeResize="0"/>
            <p:nvPr/>
          </p:nvPicPr>
          <p:blipFill rotWithShape="1">
            <a:blip r:embed="rId37">
              <a:alphaModFix/>
            </a:blip>
            <a:srcRect t="38794" b="37592"/>
            <a:stretch/>
          </p:blipFill>
          <p:spPr>
            <a:xfrm>
              <a:off x="3060898" y="2118162"/>
              <a:ext cx="336144" cy="79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66" descr="An $800M Buddy Media Acquisition Would Be Worth 8X Its Current Revenue |  TechCrunch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773477" y="2040435"/>
              <a:ext cx="560240" cy="10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66" descr="Jigsaw, NetProspex Take the Lead with Leads | Data Driven Revenue™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5708214" y="1498078"/>
              <a:ext cx="401205" cy="128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66" descr="Sitemasher - Crunchbase Company Profile &amp; Funding"/>
            <p:cNvPicPr preferRelativeResize="0"/>
            <p:nvPr/>
          </p:nvPicPr>
          <p:blipFill rotWithShape="1">
            <a:blip r:embed="rId40">
              <a:alphaModFix/>
            </a:blip>
            <a:srcRect t="34767" b="35155"/>
            <a:stretch/>
          </p:blipFill>
          <p:spPr>
            <a:xfrm>
              <a:off x="4835070" y="1374527"/>
              <a:ext cx="564797" cy="169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66" descr="Announcing: JD Edwards Connector Now Mule 4 Certified - PortX.io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4551557" y="1670924"/>
              <a:ext cx="490152" cy="144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66" descr="CloudCraze | Investment | Insight Partners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4924382" y="1942021"/>
              <a:ext cx="581329" cy="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66" descr="Join ExactTarget with Salesforce Marketing Cloud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5285989" y="1697976"/>
              <a:ext cx="545783" cy="1175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1" name="Google Shape;541;p66"/>
          <p:cNvGrpSpPr/>
          <p:nvPr/>
        </p:nvGrpSpPr>
        <p:grpSpPr>
          <a:xfrm>
            <a:off x="5070084" y="3641699"/>
            <a:ext cx="2693736" cy="338555"/>
            <a:chOff x="1999500" y="2084224"/>
            <a:chExt cx="5196250" cy="653076"/>
          </a:xfrm>
        </p:grpSpPr>
        <p:pic>
          <p:nvPicPr>
            <p:cNvPr id="542" name="Google Shape;542;p66"/>
            <p:cNvPicPr preferRelativeResize="0"/>
            <p:nvPr/>
          </p:nvPicPr>
          <p:blipFill rotWithShape="1">
            <a:blip r:embed="rId10">
              <a:alphaModFix/>
            </a:blip>
            <a:srcRect t="159" b="42824"/>
            <a:stretch/>
          </p:blipFill>
          <p:spPr>
            <a:xfrm>
              <a:off x="1999500" y="2084224"/>
              <a:ext cx="5140472" cy="65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p66"/>
            <p:cNvSpPr/>
            <p:nvPr/>
          </p:nvSpPr>
          <p:spPr>
            <a:xfrm>
              <a:off x="2035015" y="2360951"/>
              <a:ext cx="78300" cy="78300"/>
            </a:xfrm>
            <a:prstGeom prst="ellipse">
              <a:avLst/>
            </a:prstGeom>
            <a:solidFill>
              <a:srgbClr val="99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6"/>
            <p:cNvSpPr/>
            <p:nvPr/>
          </p:nvSpPr>
          <p:spPr>
            <a:xfrm>
              <a:off x="7070609" y="2360951"/>
              <a:ext cx="78300" cy="78300"/>
            </a:xfrm>
            <a:prstGeom prst="ellipse">
              <a:avLst/>
            </a:prstGeom>
            <a:solidFill>
              <a:srgbClr val="00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6"/>
            <p:cNvSpPr/>
            <p:nvPr/>
          </p:nvSpPr>
          <p:spPr>
            <a:xfrm>
              <a:off x="7030450" y="2622700"/>
              <a:ext cx="165300" cy="11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66"/>
          <p:cNvSpPr/>
          <p:nvPr/>
        </p:nvSpPr>
        <p:spPr>
          <a:xfrm>
            <a:off x="4272475" y="3026775"/>
            <a:ext cx="4126500" cy="1744800"/>
          </a:xfrm>
          <a:prstGeom prst="rect">
            <a:avLst/>
          </a:prstGeom>
          <a:solidFill>
            <a:srgbClr val="FFFFFF">
              <a:alpha val="53330"/>
            </a:srgbClr>
          </a:solidFill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6"/>
          <p:cNvSpPr txBox="1"/>
          <p:nvPr/>
        </p:nvSpPr>
        <p:spPr>
          <a:xfrm>
            <a:off x="5452163" y="2581688"/>
            <a:ext cx="1908300" cy="354000"/>
          </a:xfrm>
          <a:prstGeom prst="rect">
            <a:avLst/>
          </a:prstGeom>
          <a:solidFill>
            <a:srgbClr val="33475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Construida por adquisición</a:t>
            </a:r>
            <a:endParaRPr sz="1100" b="1" i="0" u="none" strike="noStrike" cap="none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475B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7"/>
          <p:cNvSpPr txBox="1"/>
          <p:nvPr/>
        </p:nvSpPr>
        <p:spPr>
          <a:xfrm>
            <a:off x="1548524" y="1733648"/>
            <a:ext cx="6047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HubSpot es </a:t>
            </a:r>
            <a:endParaRPr sz="320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diferente</a:t>
            </a:r>
            <a:endParaRPr sz="300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8"/>
          <p:cNvSpPr txBox="1"/>
          <p:nvPr/>
        </p:nvSpPr>
        <p:spPr>
          <a:xfrm>
            <a:off x="434825" y="678675"/>
            <a:ext cx="38076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Un única fuente de información</a:t>
            </a:r>
            <a:endParaRPr sz="18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 permite alinearte más fácilmente</a:t>
            </a:r>
            <a:endParaRPr sz="1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0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Una experiencia de usuario intuitiva</a:t>
            </a:r>
            <a:br>
              <a:rPr lang="es" sz="1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Hace que sea más fácil de adoptar</a:t>
            </a:r>
            <a:endParaRPr sz="14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Un código base unificado</a:t>
            </a:r>
            <a:endParaRPr sz="18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 vuelve más fácil de adaptar</a:t>
            </a:r>
            <a:endParaRPr sz="7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8" name="Google Shape;558;p68"/>
          <p:cNvSpPr txBox="1"/>
          <p:nvPr/>
        </p:nvSpPr>
        <p:spPr>
          <a:xfrm>
            <a:off x="997330" y="843150"/>
            <a:ext cx="2682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Diseñada para el crecimiento</a:t>
            </a:r>
            <a:endParaRPr sz="1100" b="1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559" name="Google Shape;55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701" y="1441897"/>
            <a:ext cx="3632198" cy="225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9"/>
          <p:cNvSpPr txBox="1"/>
          <p:nvPr/>
        </p:nvSpPr>
        <p:spPr>
          <a:xfrm>
            <a:off x="560550" y="1223225"/>
            <a:ext cx="38502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" sz="26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Qué es una plataforma de CRM </a:t>
            </a:r>
            <a:endParaRPr sz="26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5" name="Google Shape;565;p69"/>
          <p:cNvSpPr txBox="1"/>
          <p:nvPr/>
        </p:nvSpPr>
        <p:spPr>
          <a:xfrm>
            <a:off x="560550" y="2253075"/>
            <a:ext cx="36093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Te proporciona una única fuente de información que ayuda a tus equipos a profundizar sus relaciones con la clientela y brindar una experiencia de primer nivel.</a:t>
            </a: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6" name="Google Shape;566;p69"/>
          <p:cNvSpPr txBox="1"/>
          <p:nvPr/>
        </p:nvSpPr>
        <p:spPr>
          <a:xfrm rot="-249476">
            <a:off x="1373817" y="811261"/>
            <a:ext cx="1998460" cy="61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¿Un CRM no era una herramienta de ventas? </a:t>
            </a:r>
            <a:endParaRPr sz="1400" b="0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567" name="Google Shape;56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701" y="1441897"/>
            <a:ext cx="3632198" cy="225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800" y="383625"/>
            <a:ext cx="7095402" cy="423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1"/>
          <p:cNvSpPr txBox="1"/>
          <p:nvPr/>
        </p:nvSpPr>
        <p:spPr>
          <a:xfrm>
            <a:off x="4466750" y="31590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Organiza y haz un seguimiento de las comunicaciones con los clientes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8" name="Google Shape;578;p71"/>
          <p:cNvSpPr txBox="1"/>
          <p:nvPr/>
        </p:nvSpPr>
        <p:spPr>
          <a:xfrm>
            <a:off x="4466750" y="3753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Panel de informes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9" name="Google Shape;579;p71"/>
          <p:cNvSpPr txBox="1"/>
          <p:nvPr/>
        </p:nvSpPr>
        <p:spPr>
          <a:xfrm>
            <a:off x="5838342" y="3753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Bandeja de entrada de conversaciones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0" name="Google Shape;580;p71"/>
          <p:cNvSpPr txBox="1"/>
          <p:nvPr/>
        </p:nvSpPr>
        <p:spPr>
          <a:xfrm>
            <a:off x="7209960" y="3753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Correo electrónico de equipo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1" name="Google Shape;581;p71"/>
          <p:cNvSpPr txBox="1"/>
          <p:nvPr/>
        </p:nvSpPr>
        <p:spPr>
          <a:xfrm>
            <a:off x="4466750" y="9036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Unifica tus bases de datos de marketing, ventas y asistencia técnica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2" name="Google Shape;582;p71"/>
          <p:cNvSpPr txBox="1"/>
          <p:nvPr/>
        </p:nvSpPr>
        <p:spPr>
          <a:xfrm>
            <a:off x="4466750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Gestión de contactos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3" name="Google Shape;583;p71"/>
          <p:cNvSpPr txBox="1"/>
          <p:nvPr/>
        </p:nvSpPr>
        <p:spPr>
          <a:xfrm>
            <a:off x="5837142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Registros de empresas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4" name="Google Shape;584;p71"/>
          <p:cNvSpPr txBox="1"/>
          <p:nvPr/>
        </p:nvSpPr>
        <p:spPr>
          <a:xfrm>
            <a:off x="7209960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Formularios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5" name="Google Shape;585;p71"/>
          <p:cNvSpPr txBox="1"/>
          <p:nvPr/>
        </p:nvSpPr>
        <p:spPr>
          <a:xfrm>
            <a:off x="615350" y="694375"/>
            <a:ext cx="4116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HubSpot CRM</a:t>
            </a:r>
            <a:endParaRPr sz="28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6" name="Google Shape;586;p71"/>
          <p:cNvSpPr txBox="1"/>
          <p:nvPr/>
        </p:nvSpPr>
        <p:spPr>
          <a:xfrm>
            <a:off x="615350" y="1364425"/>
            <a:ext cx="3220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Una plataforma integral que te ayuda a crecer mejor. Obtén acceso a las herramientas básicas que necesitas, independientemente del plan que elijas. </a:t>
            </a:r>
            <a:endParaRPr sz="12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87" name="Google Shape;587;p71"/>
          <p:cNvCxnSpPr/>
          <p:nvPr/>
        </p:nvCxnSpPr>
        <p:spPr>
          <a:xfrm>
            <a:off x="723392" y="1364431"/>
            <a:ext cx="668700" cy="0"/>
          </a:xfrm>
          <a:prstGeom prst="straightConnector1">
            <a:avLst/>
          </a:prstGeom>
          <a:noFill/>
          <a:ln w="19050" cap="flat" cmpd="sng">
            <a:solidFill>
              <a:srgbClr val="FF7A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8" name="Google Shape;588;p71"/>
          <p:cNvPicPr preferRelativeResize="0"/>
          <p:nvPr/>
        </p:nvPicPr>
        <p:blipFill rotWithShape="1">
          <a:blip r:embed="rId3">
            <a:alphaModFix/>
          </a:blip>
          <a:srcRect l="18080" t="-371" r="21773" b="5196"/>
          <a:stretch/>
        </p:blipFill>
        <p:spPr>
          <a:xfrm>
            <a:off x="686125" y="2805275"/>
            <a:ext cx="1647900" cy="1680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9" name="Google Shape;589;p71"/>
          <p:cNvSpPr txBox="1"/>
          <p:nvPr/>
        </p:nvSpPr>
        <p:spPr>
          <a:xfrm>
            <a:off x="4466750" y="19551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Comparte información entre equipos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590" name="Google Shape;590;p71"/>
          <p:cNvGrpSpPr/>
          <p:nvPr/>
        </p:nvGrpSpPr>
        <p:grpSpPr>
          <a:xfrm>
            <a:off x="4879575" y="863896"/>
            <a:ext cx="3286750" cy="104700"/>
            <a:chOff x="5106825" y="1654133"/>
            <a:chExt cx="3286750" cy="104700"/>
          </a:xfrm>
        </p:grpSpPr>
        <p:sp>
          <p:nvSpPr>
            <p:cNvPr id="591" name="Google Shape;591;p71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2" name="Google Shape;592;p71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3" name="Google Shape;593;p71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94" name="Google Shape;594;p71"/>
          <p:cNvGrpSpPr/>
          <p:nvPr/>
        </p:nvGrpSpPr>
        <p:grpSpPr>
          <a:xfrm>
            <a:off x="4879575" y="1915371"/>
            <a:ext cx="3286750" cy="104700"/>
            <a:chOff x="5106825" y="1654133"/>
            <a:chExt cx="3286750" cy="104700"/>
          </a:xfrm>
        </p:grpSpPr>
        <p:sp>
          <p:nvSpPr>
            <p:cNvPr id="595" name="Google Shape;595;p71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6" name="Google Shape;596;p71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71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98" name="Google Shape;598;p71"/>
          <p:cNvGrpSpPr/>
          <p:nvPr/>
        </p:nvGrpSpPr>
        <p:grpSpPr>
          <a:xfrm>
            <a:off x="4879575" y="3119296"/>
            <a:ext cx="3286750" cy="104700"/>
            <a:chOff x="5106825" y="1654133"/>
            <a:chExt cx="3286750" cy="104700"/>
          </a:xfrm>
        </p:grpSpPr>
        <p:sp>
          <p:nvSpPr>
            <p:cNvPr id="599" name="Google Shape;599;p71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0" name="Google Shape;600;p71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1" name="Google Shape;601;p71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02" name="Google Shape;602;p71"/>
          <p:cNvSpPr txBox="1"/>
          <p:nvPr/>
        </p:nvSpPr>
        <p:spPr>
          <a:xfrm>
            <a:off x="615352" y="340375"/>
            <a:ext cx="364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Diseñada como un conjunto, no como sus partes</a:t>
            </a:r>
            <a:endParaRPr sz="1100" b="0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3" name="Google Shape;603;p71"/>
          <p:cNvSpPr txBox="1"/>
          <p:nvPr/>
        </p:nvSpPr>
        <p:spPr>
          <a:xfrm>
            <a:off x="4465550" y="2571751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Actividad de contactos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4" name="Google Shape;604;p71"/>
          <p:cNvSpPr txBox="1"/>
          <p:nvPr/>
        </p:nvSpPr>
        <p:spPr>
          <a:xfrm>
            <a:off x="5835942" y="2571751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Datos de contactos y empresas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5" name="Google Shape;605;p71"/>
          <p:cNvSpPr txBox="1"/>
          <p:nvPr/>
        </p:nvSpPr>
        <p:spPr>
          <a:xfrm>
            <a:off x="7208760" y="2571751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Documentos y plantillas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6" name="Google Shape;606;p71"/>
          <p:cNvSpPr txBox="1"/>
          <p:nvPr/>
        </p:nvSpPr>
        <p:spPr>
          <a:xfrm>
            <a:off x="4464350" y="4079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Chat en directo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7" name="Google Shape;607;p71"/>
          <p:cNvSpPr txBox="1"/>
          <p:nvPr/>
        </p:nvSpPr>
        <p:spPr>
          <a:xfrm>
            <a:off x="5835942" y="4079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Bots conversacionales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8" name="Google Shape;608;p71"/>
          <p:cNvSpPr txBox="1"/>
          <p:nvPr/>
        </p:nvSpPr>
        <p:spPr>
          <a:xfrm>
            <a:off x="7207560" y="4079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Tareas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09" name="Google Shape;609;p71"/>
          <p:cNvSpPr txBox="1"/>
          <p:nvPr/>
        </p:nvSpPr>
        <p:spPr>
          <a:xfrm>
            <a:off x="4464350" y="4362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Negocios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0" name="Google Shape;610;p71"/>
          <p:cNvSpPr txBox="1"/>
          <p:nvPr/>
        </p:nvSpPr>
        <p:spPr>
          <a:xfrm>
            <a:off x="5835942" y="4362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Tickets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2"/>
          <p:cNvSpPr txBox="1"/>
          <p:nvPr/>
        </p:nvSpPr>
        <p:spPr>
          <a:xfrm>
            <a:off x="4457275" y="34973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5C26B"/>
                </a:solidFill>
                <a:latin typeface="Avenir"/>
                <a:ea typeface="Avenir"/>
                <a:cs typeface="Avenir"/>
                <a:sym typeface="Avenir"/>
              </a:rPr>
              <a:t>Haz informes y personaliza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6" name="Google Shape;616;p72"/>
          <p:cNvSpPr txBox="1"/>
          <p:nvPr/>
        </p:nvSpPr>
        <p:spPr>
          <a:xfrm>
            <a:off x="5828867" y="3786864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7" name="Google Shape;617;p72"/>
          <p:cNvSpPr txBox="1"/>
          <p:nvPr/>
        </p:nvSpPr>
        <p:spPr>
          <a:xfrm>
            <a:off x="7200485" y="3634464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8" name="Google Shape;618;p72"/>
          <p:cNvSpPr txBox="1"/>
          <p:nvPr/>
        </p:nvSpPr>
        <p:spPr>
          <a:xfrm>
            <a:off x="4457275" y="7847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5C26B"/>
                </a:solidFill>
                <a:latin typeface="Avenir"/>
                <a:ea typeface="Avenir"/>
                <a:cs typeface="Avenir"/>
                <a:sym typeface="Avenir"/>
              </a:rPr>
              <a:t>Atrae la atención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9" name="Google Shape;619;p72"/>
          <p:cNvSpPr txBox="1"/>
          <p:nvPr/>
        </p:nvSpPr>
        <p:spPr>
          <a:xfrm>
            <a:off x="4457275" y="13790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Blog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0" name="Google Shape;620;p72"/>
          <p:cNvSpPr txBox="1"/>
          <p:nvPr/>
        </p:nvSpPr>
        <p:spPr>
          <a:xfrm>
            <a:off x="5828875" y="13790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Vídeo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1" name="Google Shape;621;p72"/>
          <p:cNvSpPr txBox="1"/>
          <p:nvPr/>
        </p:nvSpPr>
        <p:spPr>
          <a:xfrm>
            <a:off x="7200475" y="137906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Redes sociales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2" name="Google Shape;622;p72"/>
          <p:cNvSpPr txBox="1"/>
          <p:nvPr/>
        </p:nvSpPr>
        <p:spPr>
          <a:xfrm>
            <a:off x="4457275" y="19886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F5C26B"/>
                </a:solidFill>
                <a:latin typeface="Avenir"/>
                <a:ea typeface="Avenir"/>
                <a:cs typeface="Avenir"/>
                <a:sym typeface="Avenir"/>
              </a:rPr>
              <a:t>Convierte más leads</a:t>
            </a:r>
            <a:endParaRPr sz="1200" b="1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3" name="Google Shape;623;p72"/>
          <p:cNvSpPr txBox="1"/>
          <p:nvPr/>
        </p:nvSpPr>
        <p:spPr>
          <a:xfrm rot="5400000">
            <a:off x="8160575" y="1088905"/>
            <a:ext cx="11676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Persona anónima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4" name="Google Shape;624;p72"/>
          <p:cNvSpPr txBox="1"/>
          <p:nvPr/>
        </p:nvSpPr>
        <p:spPr>
          <a:xfrm rot="5400000">
            <a:off x="8326175" y="3063999"/>
            <a:ext cx="8364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Prospectos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25" name="Google Shape;625;p72"/>
          <p:cNvCxnSpPr>
            <a:stCxn id="623" idx="3"/>
          </p:cNvCxnSpPr>
          <p:nvPr/>
        </p:nvCxnSpPr>
        <p:spPr>
          <a:xfrm flipH="1">
            <a:off x="8742875" y="1838455"/>
            <a:ext cx="1500" cy="9378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626" name="Google Shape;626;p72"/>
          <p:cNvGrpSpPr/>
          <p:nvPr/>
        </p:nvGrpSpPr>
        <p:grpSpPr>
          <a:xfrm>
            <a:off x="4870100" y="744984"/>
            <a:ext cx="3286750" cy="104700"/>
            <a:chOff x="5106825" y="1654133"/>
            <a:chExt cx="3286750" cy="104700"/>
          </a:xfrm>
        </p:grpSpPr>
        <p:sp>
          <p:nvSpPr>
            <p:cNvPr id="627" name="Google Shape;627;p72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8" name="Google Shape;628;p72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9" name="Google Shape;629;p72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630" name="Google Shape;630;p72"/>
          <p:cNvCxnSpPr>
            <a:stCxn id="624" idx="3"/>
          </p:cNvCxnSpPr>
          <p:nvPr/>
        </p:nvCxnSpPr>
        <p:spPr>
          <a:xfrm flipH="1">
            <a:off x="8742875" y="3647949"/>
            <a:ext cx="1500" cy="4890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631" name="Google Shape;631;p72"/>
          <p:cNvGrpSpPr/>
          <p:nvPr/>
        </p:nvGrpSpPr>
        <p:grpSpPr>
          <a:xfrm>
            <a:off x="4870100" y="1948859"/>
            <a:ext cx="3286750" cy="104700"/>
            <a:chOff x="5106825" y="1654133"/>
            <a:chExt cx="3286750" cy="104700"/>
          </a:xfrm>
        </p:grpSpPr>
        <p:sp>
          <p:nvSpPr>
            <p:cNvPr id="632" name="Google Shape;632;p72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3" name="Google Shape;633;p72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4" name="Google Shape;634;p72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35" name="Google Shape;635;p72"/>
          <p:cNvGrpSpPr/>
          <p:nvPr/>
        </p:nvGrpSpPr>
        <p:grpSpPr>
          <a:xfrm>
            <a:off x="4870100" y="3457584"/>
            <a:ext cx="3286750" cy="104700"/>
            <a:chOff x="5106825" y="1654133"/>
            <a:chExt cx="3286750" cy="104700"/>
          </a:xfrm>
        </p:grpSpPr>
        <p:sp>
          <p:nvSpPr>
            <p:cNvPr id="636" name="Google Shape;636;p72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7" name="Google Shape;637;p72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8" name="Google Shape;638;p72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9" name="Google Shape;639;p72"/>
          <p:cNvSpPr txBox="1"/>
          <p:nvPr/>
        </p:nvSpPr>
        <p:spPr>
          <a:xfrm>
            <a:off x="615350" y="694375"/>
            <a:ext cx="34638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Marketing Hub</a:t>
            </a:r>
            <a:endParaRPr sz="28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0" name="Google Shape;640;p72"/>
          <p:cNvSpPr txBox="1"/>
          <p:nvPr/>
        </p:nvSpPr>
        <p:spPr>
          <a:xfrm>
            <a:off x="615350" y="1364425"/>
            <a:ext cx="33102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Plataforma de marketing basada en un CRM que tiene todo lo que necesitas para mejorar tu visibilidad, atraer nuevos prospectos y nutrirlos hasta convertirlos en leads listos para el equipo de ventas.</a:t>
            </a:r>
            <a:endParaRPr sz="12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41" name="Google Shape;641;p72"/>
          <p:cNvCxnSpPr/>
          <p:nvPr/>
        </p:nvCxnSpPr>
        <p:spPr>
          <a:xfrm>
            <a:off x="723392" y="1364431"/>
            <a:ext cx="668700" cy="0"/>
          </a:xfrm>
          <a:prstGeom prst="straightConnector1">
            <a:avLst/>
          </a:prstGeom>
          <a:noFill/>
          <a:ln w="19050" cap="flat" cmpd="sng">
            <a:solidFill>
              <a:srgbClr val="FF7A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2" name="Google Shape;642;p72"/>
          <p:cNvPicPr preferRelativeResize="0"/>
          <p:nvPr/>
        </p:nvPicPr>
        <p:blipFill rotWithShape="1">
          <a:blip r:embed="rId3">
            <a:alphaModFix/>
          </a:blip>
          <a:srcRect l="19371" t="3759" r="15162" b="-903"/>
          <a:stretch/>
        </p:blipFill>
        <p:spPr>
          <a:xfrm>
            <a:off x="676975" y="2801925"/>
            <a:ext cx="1675200" cy="16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3" name="Google Shape;643;p72"/>
          <p:cNvSpPr txBox="1"/>
          <p:nvPr/>
        </p:nvSpPr>
        <p:spPr>
          <a:xfrm>
            <a:off x="615352" y="340375"/>
            <a:ext cx="34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Diseñada como un conjunto, no como sus partes</a:t>
            </a:r>
            <a:endParaRPr sz="1100" b="0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4" name="Google Shape;644;p72"/>
          <p:cNvSpPr txBox="1"/>
          <p:nvPr/>
        </p:nvSpPr>
        <p:spPr>
          <a:xfrm>
            <a:off x="4456075" y="15877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SEO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5" name="Google Shape;645;p72"/>
          <p:cNvSpPr txBox="1"/>
          <p:nvPr/>
        </p:nvSpPr>
        <p:spPr>
          <a:xfrm>
            <a:off x="5827675" y="15877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Anuncios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6" name="Google Shape;646;p72"/>
          <p:cNvSpPr txBox="1"/>
          <p:nvPr/>
        </p:nvSpPr>
        <p:spPr>
          <a:xfrm>
            <a:off x="4456075" y="2565501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Email marketing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7" name="Google Shape;647;p72"/>
          <p:cNvSpPr txBox="1"/>
          <p:nvPr/>
        </p:nvSpPr>
        <p:spPr>
          <a:xfrm>
            <a:off x="5827675" y="2565501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Automatización del marketing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8" name="Google Shape;648;p72"/>
          <p:cNvSpPr txBox="1"/>
          <p:nvPr/>
        </p:nvSpPr>
        <p:spPr>
          <a:xfrm>
            <a:off x="7199275" y="2565501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Landing pages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9" name="Google Shape;649;p72"/>
          <p:cNvSpPr txBox="1"/>
          <p:nvPr/>
        </p:nvSpPr>
        <p:spPr>
          <a:xfrm>
            <a:off x="4457875" y="3011539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Formularios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0" name="Google Shape;650;p72"/>
          <p:cNvSpPr txBox="1"/>
          <p:nvPr/>
        </p:nvSpPr>
        <p:spPr>
          <a:xfrm>
            <a:off x="5827675" y="3011539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Contenido inteligente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1" name="Google Shape;651;p72"/>
          <p:cNvSpPr txBox="1"/>
          <p:nvPr/>
        </p:nvSpPr>
        <p:spPr>
          <a:xfrm>
            <a:off x="4457875" y="27941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Chat en directo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2" name="Google Shape;652;p72"/>
          <p:cNvSpPr txBox="1"/>
          <p:nvPr/>
        </p:nvSpPr>
        <p:spPr>
          <a:xfrm>
            <a:off x="5829475" y="27941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Bots conversacionales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3" name="Google Shape;653;p72"/>
          <p:cNvSpPr txBox="1"/>
          <p:nvPr/>
        </p:nvSpPr>
        <p:spPr>
          <a:xfrm>
            <a:off x="7201075" y="279411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Pruebas A/B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4" name="Google Shape;654;p72"/>
          <p:cNvSpPr txBox="1"/>
          <p:nvPr/>
        </p:nvSpPr>
        <p:spPr>
          <a:xfrm>
            <a:off x="4456075" y="40922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Informes sobre campañas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5" name="Google Shape;655;p72"/>
          <p:cNvSpPr txBox="1"/>
          <p:nvPr/>
        </p:nvSpPr>
        <p:spPr>
          <a:xfrm>
            <a:off x="5829475" y="40922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Analíticas de tráfico web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6" name="Google Shape;656;p72"/>
          <p:cNvSpPr txBox="1"/>
          <p:nvPr/>
        </p:nvSpPr>
        <p:spPr>
          <a:xfrm>
            <a:off x="7199275" y="409221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Informes de atribución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7" name="Google Shape;657;p72"/>
          <p:cNvSpPr txBox="1"/>
          <p:nvPr/>
        </p:nvSpPr>
        <p:spPr>
          <a:xfrm>
            <a:off x="7199275" y="3031426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División de contenido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3"/>
          <p:cNvSpPr/>
          <p:nvPr/>
        </p:nvSpPr>
        <p:spPr>
          <a:xfrm>
            <a:off x="739900" y="3254300"/>
            <a:ext cx="3004500" cy="118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Como </a:t>
            </a:r>
            <a:r>
              <a:rPr lang="es" sz="1400" b="0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Marketing Hub</a:t>
            </a: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 forma parte de la plataforma CRM de HubSpot, el personal de marketing puede centrarse en los datos para llevar a cabo todas sus tareas.</a:t>
            </a:r>
            <a:endParaRPr sz="1400" b="1" i="0" u="none" strike="noStrike" cap="none">
              <a:solidFill>
                <a:srgbClr val="516F9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63" name="Google Shape;663;p73"/>
          <p:cNvCxnSpPr/>
          <p:nvPr/>
        </p:nvCxnSpPr>
        <p:spPr>
          <a:xfrm>
            <a:off x="3213101" y="2075950"/>
            <a:ext cx="1631100" cy="10200"/>
          </a:xfrm>
          <a:prstGeom prst="straightConnector1">
            <a:avLst/>
          </a:prstGeom>
          <a:noFill/>
          <a:ln w="9525" cap="flat" cmpd="sng">
            <a:solidFill>
              <a:srgbClr val="516F90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664" name="Google Shape;664;p73"/>
          <p:cNvSpPr txBox="1"/>
          <p:nvPr/>
        </p:nvSpPr>
        <p:spPr>
          <a:xfrm>
            <a:off x="5059850" y="697450"/>
            <a:ext cx="281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Esto significa que podrás:</a:t>
            </a:r>
            <a:endParaRPr sz="1400" b="0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65" name="Google Shape;665;p73"/>
          <p:cNvSpPr/>
          <p:nvPr/>
        </p:nvSpPr>
        <p:spPr>
          <a:xfrm>
            <a:off x="5059850" y="1725550"/>
            <a:ext cx="3630600" cy="400200"/>
          </a:xfrm>
          <a:prstGeom prst="roundRect">
            <a:avLst>
              <a:gd name="adj" fmla="val 16667"/>
            </a:avLst>
          </a:prstGeom>
          <a:solidFill>
            <a:srgbClr val="00BDA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Usar la </a:t>
            </a:r>
            <a:r>
              <a:rPr lang="es" sz="900" b="0" i="0" u="sng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automatización</a:t>
            </a: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para desarrollar las relaciones con tus contactos y gestionar a tus nuevos leads.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6" name="Google Shape;666;p73"/>
          <p:cNvSpPr/>
          <p:nvPr/>
        </p:nvSpPr>
        <p:spPr>
          <a:xfrm>
            <a:off x="5059850" y="2682550"/>
            <a:ext cx="3630600" cy="400200"/>
          </a:xfrm>
          <a:prstGeom prst="roundRect">
            <a:avLst>
              <a:gd name="adj" fmla="val 16667"/>
            </a:avLst>
          </a:prstGeom>
          <a:solidFill>
            <a:srgbClr val="F5C26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Realizar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informes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del ROI de tus acciones de marketing.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7" name="Google Shape;667;p73"/>
          <p:cNvSpPr/>
          <p:nvPr/>
        </p:nvSpPr>
        <p:spPr>
          <a:xfrm>
            <a:off x="5059850" y="1261600"/>
            <a:ext cx="3630600" cy="400200"/>
          </a:xfrm>
          <a:prstGeom prst="roundRect">
            <a:avLst>
              <a:gd name="adj" fmla="val 16667"/>
            </a:avLst>
          </a:prstGeom>
          <a:solidFill>
            <a:srgbClr val="FF7A5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datos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para segmentar y determinar objetivos para tus audiencias sin errores.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8" name="Google Shape;668;p73"/>
          <p:cNvSpPr/>
          <p:nvPr/>
        </p:nvSpPr>
        <p:spPr>
          <a:xfrm>
            <a:off x="5059850" y="3161050"/>
            <a:ext cx="3630600" cy="400200"/>
          </a:xfrm>
          <a:prstGeom prst="roundRect">
            <a:avLst>
              <a:gd name="adj" fmla="val 16667"/>
            </a:avLst>
          </a:prstGeom>
          <a:solidFill>
            <a:srgbClr val="6A78D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Haz que tus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mensajes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sean consistentes a través de emails, chats en directo y más.</a:t>
            </a:r>
            <a:r>
              <a:rPr lang="es"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9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9" name="Google Shape;669;p73"/>
          <p:cNvSpPr/>
          <p:nvPr/>
        </p:nvSpPr>
        <p:spPr>
          <a:xfrm>
            <a:off x="5059850" y="2196775"/>
            <a:ext cx="3630600" cy="400200"/>
          </a:xfrm>
          <a:prstGeom prst="roundRect">
            <a:avLst>
              <a:gd name="adj" fmla="val 16667"/>
            </a:avLst>
          </a:prstGeom>
          <a:solidFill>
            <a:srgbClr val="00A4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contenido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"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relevante 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sin ayuda de un desarrollador web.</a:t>
            </a:r>
            <a:endParaRPr sz="9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70" name="Google Shape;670;p73"/>
          <p:cNvPicPr preferRelativeResize="0"/>
          <p:nvPr/>
        </p:nvPicPr>
        <p:blipFill rotWithShape="1">
          <a:blip r:embed="rId3">
            <a:alphaModFix/>
          </a:blip>
          <a:srcRect l="19371" t="3759" r="15162" b="-903"/>
          <a:stretch/>
        </p:blipFill>
        <p:spPr>
          <a:xfrm>
            <a:off x="1271050" y="1108206"/>
            <a:ext cx="1941900" cy="1945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4"/>
          <p:cNvSpPr txBox="1"/>
          <p:nvPr/>
        </p:nvSpPr>
        <p:spPr>
          <a:xfrm>
            <a:off x="4542950" y="336862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Administra el crecimiento de tu presencia digital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6" name="Google Shape;676;p74"/>
          <p:cNvSpPr txBox="1"/>
          <p:nvPr/>
        </p:nvSpPr>
        <p:spPr>
          <a:xfrm>
            <a:off x="4457700" y="396292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Certificado SSL estándar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Monitorización del rendimiento del sitio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7" name="Google Shape;677;p74"/>
          <p:cNvSpPr txBox="1"/>
          <p:nvPr/>
        </p:nvSpPr>
        <p:spPr>
          <a:xfrm>
            <a:off x="5914542" y="396292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Dominios de marcas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Configuración personalizada de CDC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8" name="Google Shape;678;p74"/>
          <p:cNvSpPr txBox="1"/>
          <p:nvPr/>
        </p:nvSpPr>
        <p:spPr>
          <a:xfrm>
            <a:off x="7200423" y="3962925"/>
            <a:ext cx="1647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Registros de actividades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Monitorización de seguridad y detección de amenazas </a:t>
            </a:r>
            <a:b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las 24 horas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9" name="Google Shape;679;p74"/>
          <p:cNvSpPr txBox="1"/>
          <p:nvPr/>
        </p:nvSpPr>
        <p:spPr>
          <a:xfrm>
            <a:off x="4542950" y="3321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Crea experiencias web profesionales fácilmente 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0" name="Google Shape;680;p74"/>
          <p:cNvSpPr txBox="1"/>
          <p:nvPr/>
        </p:nvSpPr>
        <p:spPr>
          <a:xfrm>
            <a:off x="4457700" y="9264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Editor drag-and-drop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Temas para sitios web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1" name="Google Shape;681;p74"/>
          <p:cNvSpPr txBox="1"/>
          <p:nvPr/>
        </p:nvSpPr>
        <p:spPr>
          <a:xfrm>
            <a:off x="5829300" y="926475"/>
            <a:ext cx="152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Contenido basado en gestión de miembros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Aplicaciones web interactivas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(p. ej., pagos</a:t>
            </a:r>
            <a:r>
              <a:rPr lang="es" sz="9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o registro en eventos)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2" name="Google Shape;682;p74"/>
          <p:cNvSpPr txBox="1"/>
          <p:nvPr/>
        </p:nvSpPr>
        <p:spPr>
          <a:xfrm>
            <a:off x="7429035" y="9264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Desarrollo local de sitios web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Contenido dinámico </a:t>
            </a:r>
            <a:b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 HubDB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3" name="Google Shape;683;p74"/>
          <p:cNvSpPr txBox="1"/>
          <p:nvPr/>
        </p:nvSpPr>
        <p:spPr>
          <a:xfrm>
            <a:off x="615350" y="694375"/>
            <a:ext cx="4116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CMS Hub</a:t>
            </a:r>
            <a:endParaRPr sz="28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4" name="Google Shape;684;p74"/>
          <p:cNvSpPr txBox="1"/>
          <p:nvPr/>
        </p:nvSpPr>
        <p:spPr>
          <a:xfrm>
            <a:off x="615350" y="1364425"/>
            <a:ext cx="32202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Optimiza tu sitio web para convertir tu empresa en una máquina de crecimiento.</a:t>
            </a:r>
            <a:endParaRPr sz="12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685" name="Google Shape;685;p74"/>
          <p:cNvCxnSpPr/>
          <p:nvPr/>
        </p:nvCxnSpPr>
        <p:spPr>
          <a:xfrm>
            <a:off x="723392" y="1364431"/>
            <a:ext cx="668700" cy="0"/>
          </a:xfrm>
          <a:prstGeom prst="straightConnector1">
            <a:avLst/>
          </a:prstGeom>
          <a:noFill/>
          <a:ln w="19050" cap="flat" cmpd="sng">
            <a:solidFill>
              <a:srgbClr val="FF7A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6" name="Google Shape;686;p74"/>
          <p:cNvSpPr txBox="1"/>
          <p:nvPr/>
        </p:nvSpPr>
        <p:spPr>
          <a:xfrm>
            <a:off x="4542950" y="193612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Optimiza y personaliza tu sitio web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7" name="Google Shape;687;p74"/>
          <p:cNvSpPr txBox="1"/>
          <p:nvPr/>
        </p:nvSpPr>
        <p:spPr>
          <a:xfrm>
            <a:off x="4457700" y="253042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Optimizaciones y recomendaciones de SEO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Generador de informes </a:t>
            </a:r>
            <a:b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de atribución de contactos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8" name="Google Shape;688;p74"/>
          <p:cNvSpPr txBox="1"/>
          <p:nvPr/>
        </p:nvSpPr>
        <p:spPr>
          <a:xfrm>
            <a:off x="5914542" y="253042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Contenido e informes inteligentes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Chat, formularios y bots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9" name="Google Shape;689;p74"/>
          <p:cNvSpPr txBox="1"/>
          <p:nvPr/>
        </p:nvSpPr>
        <p:spPr>
          <a:xfrm>
            <a:off x="7371410" y="253042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Pruebas adaptativas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Analíticas web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690" name="Google Shape;690;p74"/>
          <p:cNvGrpSpPr/>
          <p:nvPr/>
        </p:nvGrpSpPr>
        <p:grpSpPr>
          <a:xfrm>
            <a:off x="4955775" y="292396"/>
            <a:ext cx="3286750" cy="104700"/>
            <a:chOff x="5106825" y="1654133"/>
            <a:chExt cx="3286750" cy="104700"/>
          </a:xfrm>
        </p:grpSpPr>
        <p:sp>
          <p:nvSpPr>
            <p:cNvPr id="691" name="Google Shape;691;p74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2" name="Google Shape;692;p74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3" name="Google Shape;693;p74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94" name="Google Shape;694;p74"/>
          <p:cNvGrpSpPr/>
          <p:nvPr/>
        </p:nvGrpSpPr>
        <p:grpSpPr>
          <a:xfrm>
            <a:off x="4955775" y="1896321"/>
            <a:ext cx="3286750" cy="104700"/>
            <a:chOff x="5106825" y="1654133"/>
            <a:chExt cx="3286750" cy="104700"/>
          </a:xfrm>
        </p:grpSpPr>
        <p:sp>
          <p:nvSpPr>
            <p:cNvPr id="695" name="Google Shape;695;p74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6" name="Google Shape;696;p74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7" name="Google Shape;697;p74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98" name="Google Shape;698;p74"/>
          <p:cNvGrpSpPr/>
          <p:nvPr/>
        </p:nvGrpSpPr>
        <p:grpSpPr>
          <a:xfrm>
            <a:off x="4955775" y="3328846"/>
            <a:ext cx="3286750" cy="104700"/>
            <a:chOff x="5106825" y="1654133"/>
            <a:chExt cx="3286750" cy="104700"/>
          </a:xfrm>
        </p:grpSpPr>
        <p:sp>
          <p:nvSpPr>
            <p:cNvPr id="699" name="Google Shape;699;p74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0" name="Google Shape;700;p74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1" name="Google Shape;701;p74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702" name="Google Shape;702;p74"/>
          <p:cNvPicPr preferRelativeResize="0"/>
          <p:nvPr/>
        </p:nvPicPr>
        <p:blipFill rotWithShape="1">
          <a:blip r:embed="rId3">
            <a:alphaModFix/>
          </a:blip>
          <a:srcRect l="20239" t="-696" r="17656" b="8987"/>
          <a:stretch/>
        </p:blipFill>
        <p:spPr>
          <a:xfrm>
            <a:off x="668500" y="2793975"/>
            <a:ext cx="1693200" cy="169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3" name="Google Shape;703;p74"/>
          <p:cNvSpPr txBox="1"/>
          <p:nvPr/>
        </p:nvSpPr>
        <p:spPr>
          <a:xfrm>
            <a:off x="615352" y="340375"/>
            <a:ext cx="336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Diseñada como un conjunto, no como sus partes</a:t>
            </a:r>
            <a:endParaRPr sz="1100" b="0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7"/>
          <p:cNvSpPr txBox="1">
            <a:spLocks noGrp="1"/>
          </p:cNvSpPr>
          <p:nvPr>
            <p:ph type="title"/>
          </p:nvPr>
        </p:nvSpPr>
        <p:spPr>
          <a:xfrm>
            <a:off x="2052431" y="273844"/>
            <a:ext cx="50391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2100"/>
              <a:buFont typeface="Geo"/>
              <a:buNone/>
            </a:pPr>
            <a:r>
              <a:rPr lang="es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rPr>
              <a:t>¿QUÉ HACEMOS?</a:t>
            </a:r>
            <a:endParaRPr>
              <a:solidFill>
                <a:srgbClr val="E6007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841" y="1346149"/>
            <a:ext cx="483570" cy="29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6441" y="1317253"/>
            <a:ext cx="527531" cy="36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3977" y="1251400"/>
            <a:ext cx="351687" cy="41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8058" y="1243902"/>
            <a:ext cx="468916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5463" y="1208153"/>
            <a:ext cx="293073" cy="43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83231" y="1251667"/>
            <a:ext cx="483570" cy="4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03422" y="1245416"/>
            <a:ext cx="366341" cy="41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17640" y="1316054"/>
            <a:ext cx="659414" cy="30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36613" y="1251667"/>
            <a:ext cx="615453" cy="43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588" y="2342107"/>
            <a:ext cx="483570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83173" y="2257225"/>
            <a:ext cx="512877" cy="49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22080" y="2295041"/>
            <a:ext cx="383454" cy="43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57962" y="2316352"/>
            <a:ext cx="439609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07842" y="2315512"/>
            <a:ext cx="468916" cy="4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67444" y="2347160"/>
            <a:ext cx="483570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88514" y="2265697"/>
            <a:ext cx="395648" cy="52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16773" y="2372940"/>
            <a:ext cx="542185" cy="29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121959" y="2397362"/>
            <a:ext cx="644760" cy="27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45240" y="3337144"/>
            <a:ext cx="483570" cy="43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864997" y="3317004"/>
            <a:ext cx="380995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845453" y="3340430"/>
            <a:ext cx="351687" cy="43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712123" y="3360627"/>
            <a:ext cx="556838" cy="3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781021" y="3258071"/>
            <a:ext cx="337034" cy="56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731046" y="3338135"/>
            <a:ext cx="395648" cy="4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7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640823" y="3377420"/>
            <a:ext cx="483570" cy="43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7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609082" y="3316877"/>
            <a:ext cx="527531" cy="48357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7"/>
          <p:cNvSpPr txBox="1"/>
          <p:nvPr/>
        </p:nvSpPr>
        <p:spPr>
          <a:xfrm>
            <a:off x="207652" y="1753597"/>
            <a:ext cx="9522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Audiovisuales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57"/>
          <p:cNvSpPr txBox="1"/>
          <p:nvPr/>
        </p:nvSpPr>
        <p:spPr>
          <a:xfrm>
            <a:off x="1159948" y="1753597"/>
            <a:ext cx="9648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Comunicaciones Unificadas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57"/>
          <p:cNvSpPr txBox="1"/>
          <p:nvPr/>
        </p:nvSpPr>
        <p:spPr>
          <a:xfrm>
            <a:off x="2134006" y="1753597"/>
            <a:ext cx="959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Networking y Conectividad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57"/>
          <p:cNvSpPr txBox="1"/>
          <p:nvPr/>
        </p:nvSpPr>
        <p:spPr>
          <a:xfrm>
            <a:off x="3088291" y="1753597"/>
            <a:ext cx="974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Seguridad Física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57"/>
          <p:cNvSpPr txBox="1"/>
          <p:nvPr/>
        </p:nvSpPr>
        <p:spPr>
          <a:xfrm>
            <a:off x="4063034" y="1753597"/>
            <a:ext cx="959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Ciberseguridad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57"/>
          <p:cNvSpPr txBox="1"/>
          <p:nvPr/>
        </p:nvSpPr>
        <p:spPr>
          <a:xfrm>
            <a:off x="5028638" y="1753597"/>
            <a:ext cx="975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Gobierno IT</a:t>
            </a:r>
            <a:endParaRPr sz="1100"/>
          </a:p>
        </p:txBody>
      </p:sp>
      <p:sp>
        <p:nvSpPr>
          <p:cNvPr id="255" name="Google Shape;255;p57"/>
          <p:cNvSpPr txBox="1"/>
          <p:nvPr/>
        </p:nvSpPr>
        <p:spPr>
          <a:xfrm>
            <a:off x="6972396" y="1753597"/>
            <a:ext cx="959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Cloud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57"/>
          <p:cNvSpPr txBox="1"/>
          <p:nvPr/>
        </p:nvSpPr>
        <p:spPr>
          <a:xfrm>
            <a:off x="7941138" y="1753597"/>
            <a:ext cx="959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Infraestructuras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57"/>
          <p:cNvSpPr txBox="1"/>
          <p:nvPr/>
        </p:nvSpPr>
        <p:spPr>
          <a:xfrm>
            <a:off x="6000791" y="1753597"/>
            <a:ext cx="971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Datacenter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57"/>
          <p:cNvSpPr txBox="1"/>
          <p:nvPr/>
        </p:nvSpPr>
        <p:spPr>
          <a:xfrm>
            <a:off x="200069" y="2813199"/>
            <a:ext cx="96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Servicios Gestionados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57"/>
          <p:cNvSpPr txBox="1"/>
          <p:nvPr/>
        </p:nvSpPr>
        <p:spPr>
          <a:xfrm>
            <a:off x="1159672" y="2813199"/>
            <a:ext cx="959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Outsourcing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57"/>
          <p:cNvSpPr txBox="1"/>
          <p:nvPr/>
        </p:nvSpPr>
        <p:spPr>
          <a:xfrm>
            <a:off x="2126720" y="2813199"/>
            <a:ext cx="977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Desarrollo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57"/>
          <p:cNvSpPr txBox="1"/>
          <p:nvPr/>
        </p:nvSpPr>
        <p:spPr>
          <a:xfrm>
            <a:off x="3093607" y="2813199"/>
            <a:ext cx="963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Analytics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57"/>
          <p:cNvSpPr txBox="1"/>
          <p:nvPr/>
        </p:nvSpPr>
        <p:spPr>
          <a:xfrm>
            <a:off x="4053209" y="2813199"/>
            <a:ext cx="9816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CRM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57"/>
          <p:cNvSpPr txBox="1"/>
          <p:nvPr/>
        </p:nvSpPr>
        <p:spPr>
          <a:xfrm>
            <a:off x="5028638" y="2813199"/>
            <a:ext cx="966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ERP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57"/>
          <p:cNvSpPr txBox="1"/>
          <p:nvPr/>
        </p:nvSpPr>
        <p:spPr>
          <a:xfrm>
            <a:off x="6000790" y="2813199"/>
            <a:ext cx="959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Gestión de Planta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57"/>
          <p:cNvSpPr txBox="1"/>
          <p:nvPr/>
        </p:nvSpPr>
        <p:spPr>
          <a:xfrm>
            <a:off x="6972395" y="2813199"/>
            <a:ext cx="968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Visión Artificial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57"/>
          <p:cNvSpPr txBox="1"/>
          <p:nvPr/>
        </p:nvSpPr>
        <p:spPr>
          <a:xfrm>
            <a:off x="7931998" y="2813199"/>
            <a:ext cx="978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Preactor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57"/>
          <p:cNvSpPr txBox="1"/>
          <p:nvPr/>
        </p:nvSpPr>
        <p:spPr>
          <a:xfrm>
            <a:off x="616090" y="3851607"/>
            <a:ext cx="956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Transformación Digital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57"/>
          <p:cNvSpPr txBox="1"/>
          <p:nvPr/>
        </p:nvSpPr>
        <p:spPr>
          <a:xfrm>
            <a:off x="1565585" y="3723266"/>
            <a:ext cx="969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Servicios Gestionados de Impresión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57"/>
          <p:cNvSpPr txBox="1"/>
          <p:nvPr/>
        </p:nvSpPr>
        <p:spPr>
          <a:xfrm>
            <a:off x="2531762" y="3851607"/>
            <a:ext cx="969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Gestión Documental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57"/>
          <p:cNvSpPr txBox="1"/>
          <p:nvPr/>
        </p:nvSpPr>
        <p:spPr>
          <a:xfrm>
            <a:off x="3508831" y="3851607"/>
            <a:ext cx="9633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BatOnRoute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57"/>
          <p:cNvSpPr txBox="1"/>
          <p:nvPr/>
        </p:nvSpPr>
        <p:spPr>
          <a:xfrm>
            <a:off x="4488232" y="3851607"/>
            <a:ext cx="953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Smart Cities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57"/>
          <p:cNvSpPr txBox="1"/>
          <p:nvPr/>
        </p:nvSpPr>
        <p:spPr>
          <a:xfrm>
            <a:off x="5454872" y="3851607"/>
            <a:ext cx="953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Soporte en Campo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57"/>
          <p:cNvSpPr txBox="1"/>
          <p:nvPr/>
        </p:nvSpPr>
        <p:spPr>
          <a:xfrm>
            <a:off x="6419399" y="3851607"/>
            <a:ext cx="9687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Formación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57"/>
          <p:cNvSpPr txBox="1"/>
          <p:nvPr/>
        </p:nvSpPr>
        <p:spPr>
          <a:xfrm>
            <a:off x="7388142" y="3851607"/>
            <a:ext cx="9687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900"/>
              <a:buFont typeface="Open Sans"/>
              <a:buNone/>
            </a:pPr>
            <a:r>
              <a:rPr lang="es" sz="9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HR Tech</a:t>
            </a:r>
            <a:endParaRPr sz="900" b="0">
              <a:solidFill>
                <a:srgbClr val="4A4A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75"/>
          <p:cNvPicPr preferRelativeResize="0"/>
          <p:nvPr/>
        </p:nvPicPr>
        <p:blipFill rotWithShape="1">
          <a:blip r:embed="rId3">
            <a:alphaModFix/>
          </a:blip>
          <a:srcRect l="20239" t="-696" r="17656" b="8987"/>
          <a:stretch/>
        </p:blipFill>
        <p:spPr>
          <a:xfrm>
            <a:off x="1271201" y="1105000"/>
            <a:ext cx="1941900" cy="194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9" name="Google Shape;709;p75"/>
          <p:cNvSpPr/>
          <p:nvPr/>
        </p:nvSpPr>
        <p:spPr>
          <a:xfrm>
            <a:off x="739900" y="3254300"/>
            <a:ext cx="3004500" cy="118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Como </a:t>
            </a:r>
            <a:r>
              <a:rPr lang="es" sz="1400" b="1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CMS Hub</a:t>
            </a:r>
            <a:r>
              <a:rPr lang="es" sz="1400" b="1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 es parte de la plataforma CRM de HubSpot, puedes convertir tu web en un sitio CRM.</a:t>
            </a:r>
            <a:endParaRPr sz="1400" b="1" i="0" u="none" strike="noStrike" cap="none">
              <a:solidFill>
                <a:srgbClr val="516F9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10" name="Google Shape;710;p75"/>
          <p:cNvCxnSpPr>
            <a:stCxn id="708" idx="6"/>
          </p:cNvCxnSpPr>
          <p:nvPr/>
        </p:nvCxnSpPr>
        <p:spPr>
          <a:xfrm>
            <a:off x="3213101" y="2075950"/>
            <a:ext cx="1840200" cy="7200"/>
          </a:xfrm>
          <a:prstGeom prst="straightConnector1">
            <a:avLst/>
          </a:prstGeom>
          <a:noFill/>
          <a:ln w="9525" cap="flat" cmpd="sng">
            <a:solidFill>
              <a:srgbClr val="516F90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711" name="Google Shape;711;p75"/>
          <p:cNvSpPr txBox="1"/>
          <p:nvPr/>
        </p:nvSpPr>
        <p:spPr>
          <a:xfrm>
            <a:off x="5346225" y="697450"/>
            <a:ext cx="268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Esto significa que podrás:</a:t>
            </a:r>
            <a:endParaRPr sz="1400" b="0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12" name="Google Shape;712;p75"/>
          <p:cNvSpPr/>
          <p:nvPr/>
        </p:nvSpPr>
        <p:spPr>
          <a:xfrm>
            <a:off x="5346200" y="1725550"/>
            <a:ext cx="3210600" cy="400200"/>
          </a:xfrm>
          <a:prstGeom prst="roundRect">
            <a:avLst>
              <a:gd name="adj" fmla="val 16667"/>
            </a:avLst>
          </a:prstGeom>
          <a:solidFill>
            <a:srgbClr val="00BDA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Aprovechar las </a:t>
            </a:r>
            <a:r>
              <a:rPr lang="es" sz="900" b="0" i="0" u="sng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automatizaciones</a:t>
            </a: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para hacer crecer a tu sitio web.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3" name="Google Shape;713;p75"/>
          <p:cNvSpPr/>
          <p:nvPr/>
        </p:nvSpPr>
        <p:spPr>
          <a:xfrm>
            <a:off x="5346225" y="2682550"/>
            <a:ext cx="3210600" cy="400200"/>
          </a:xfrm>
          <a:prstGeom prst="roundRect">
            <a:avLst>
              <a:gd name="adj" fmla="val 16667"/>
            </a:avLst>
          </a:prstGeom>
          <a:solidFill>
            <a:srgbClr val="F5C26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Realizar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informes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y optimizaciones ágilmente.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4" name="Google Shape;714;p75"/>
          <p:cNvSpPr/>
          <p:nvPr/>
        </p:nvSpPr>
        <p:spPr>
          <a:xfrm>
            <a:off x="5346200" y="1261600"/>
            <a:ext cx="3210600" cy="400200"/>
          </a:xfrm>
          <a:prstGeom prst="roundRect">
            <a:avLst>
              <a:gd name="adj" fmla="val 16667"/>
            </a:avLst>
          </a:prstGeom>
          <a:solidFill>
            <a:srgbClr val="FF7A5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Utilizar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datos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para construir experiencias sofisticadas y personalizadas.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5" name="Google Shape;715;p75"/>
          <p:cNvSpPr/>
          <p:nvPr/>
        </p:nvSpPr>
        <p:spPr>
          <a:xfrm>
            <a:off x="5346200" y="3161050"/>
            <a:ext cx="3210600" cy="400200"/>
          </a:xfrm>
          <a:prstGeom prst="roundRect">
            <a:avLst>
              <a:gd name="adj" fmla="val 16667"/>
            </a:avLst>
          </a:prstGeom>
          <a:solidFill>
            <a:srgbClr val="6A78D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Conseguir que tus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mensajes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sean consistentes a través de todos tus puntos de contacto.</a:t>
            </a:r>
            <a:endParaRPr sz="9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6" name="Google Shape;716;p75"/>
          <p:cNvSpPr/>
          <p:nvPr/>
        </p:nvSpPr>
        <p:spPr>
          <a:xfrm>
            <a:off x="5346225" y="2196775"/>
            <a:ext cx="3210600" cy="400200"/>
          </a:xfrm>
          <a:prstGeom prst="roundRect">
            <a:avLst>
              <a:gd name="adj" fmla="val 16667"/>
            </a:avLst>
          </a:prstGeom>
          <a:solidFill>
            <a:srgbClr val="00A4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Crear mejores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contenidos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sin la ayuda de intermediarios.</a:t>
            </a:r>
            <a:endParaRPr sz="9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6"/>
          <p:cNvSpPr txBox="1"/>
          <p:nvPr/>
        </p:nvSpPr>
        <p:spPr>
          <a:xfrm>
            <a:off x="615350" y="694375"/>
            <a:ext cx="4116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Sales Hub</a:t>
            </a:r>
            <a:endParaRPr sz="28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2" name="Google Shape;722;p76"/>
          <p:cNvSpPr txBox="1"/>
          <p:nvPr/>
        </p:nvSpPr>
        <p:spPr>
          <a:xfrm>
            <a:off x="615350" y="1364425"/>
            <a:ext cx="32202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Herramientas que te permitirán ahorrar tiempo y obtener datos más relevantes de tus prospectos, automatizar las tareas más tediosas y ayudarte a cerrar negocios con más rapidez.</a:t>
            </a:r>
            <a:endParaRPr sz="12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23" name="Google Shape;723;p76"/>
          <p:cNvCxnSpPr/>
          <p:nvPr/>
        </p:nvCxnSpPr>
        <p:spPr>
          <a:xfrm>
            <a:off x="723392" y="1364431"/>
            <a:ext cx="668700" cy="0"/>
          </a:xfrm>
          <a:prstGeom prst="straightConnector1">
            <a:avLst/>
          </a:prstGeom>
          <a:noFill/>
          <a:ln w="19050" cap="flat" cmpd="sng">
            <a:solidFill>
              <a:srgbClr val="FF7A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4" name="Google Shape;724;p76"/>
          <p:cNvPicPr preferRelativeResize="0"/>
          <p:nvPr/>
        </p:nvPicPr>
        <p:blipFill rotWithShape="1">
          <a:blip r:embed="rId3">
            <a:alphaModFix/>
          </a:blip>
          <a:srcRect l="20134" t="2744" r="15783" b="4542"/>
          <a:stretch/>
        </p:blipFill>
        <p:spPr>
          <a:xfrm>
            <a:off x="675925" y="2794275"/>
            <a:ext cx="1695300" cy="169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25" name="Google Shape;725;p76"/>
          <p:cNvSpPr txBox="1"/>
          <p:nvPr/>
        </p:nvSpPr>
        <p:spPr>
          <a:xfrm>
            <a:off x="615350" y="340375"/>
            <a:ext cx="3451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Diseñada como un conjunto, no como sus partes</a:t>
            </a:r>
            <a:endParaRPr sz="1100" b="0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6" name="Google Shape;726;p76"/>
          <p:cNvSpPr txBox="1"/>
          <p:nvPr/>
        </p:nvSpPr>
        <p:spPr>
          <a:xfrm>
            <a:off x="4457275" y="32687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BDA5"/>
                </a:solidFill>
                <a:latin typeface="Avenir"/>
                <a:ea typeface="Avenir"/>
                <a:cs typeface="Avenir"/>
                <a:sym typeface="Avenir"/>
              </a:rPr>
              <a:t>Gestiona tu pipeline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7" name="Google Shape;727;p76"/>
          <p:cNvSpPr txBox="1"/>
          <p:nvPr/>
        </p:nvSpPr>
        <p:spPr>
          <a:xfrm>
            <a:off x="7200485" y="3405864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8" name="Google Shape;728;p76"/>
          <p:cNvSpPr txBox="1"/>
          <p:nvPr/>
        </p:nvSpPr>
        <p:spPr>
          <a:xfrm>
            <a:off x="4457275" y="6323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BDA5"/>
                </a:solidFill>
                <a:latin typeface="Avenir"/>
                <a:ea typeface="Avenir"/>
                <a:cs typeface="Avenir"/>
                <a:sym typeface="Avenir"/>
              </a:rPr>
              <a:t>Inicia conversaciones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9" name="Google Shape;729;p76"/>
          <p:cNvSpPr txBox="1"/>
          <p:nvPr/>
        </p:nvSpPr>
        <p:spPr>
          <a:xfrm>
            <a:off x="4359025" y="1226675"/>
            <a:ext cx="1569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Seguimiento de </a:t>
            </a:r>
            <a:r>
              <a:rPr lang="es" sz="9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emails </a:t>
            </a: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y notificaciones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0" name="Google Shape;730;p76"/>
          <p:cNvSpPr txBox="1"/>
          <p:nvPr/>
        </p:nvSpPr>
        <p:spPr>
          <a:xfrm>
            <a:off x="5828875" y="1226686"/>
            <a:ext cx="1371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Integración con Gmail y Outlook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1" name="Google Shape;731;p76"/>
          <p:cNvSpPr txBox="1"/>
          <p:nvPr/>
        </p:nvSpPr>
        <p:spPr>
          <a:xfrm>
            <a:off x="7200475" y="122666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Automatización de tareas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2" name="Google Shape;732;p76"/>
          <p:cNvSpPr txBox="1"/>
          <p:nvPr/>
        </p:nvSpPr>
        <p:spPr>
          <a:xfrm>
            <a:off x="4457275" y="1988664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BDA5"/>
                </a:solidFill>
                <a:latin typeface="Avenir"/>
                <a:ea typeface="Avenir"/>
                <a:cs typeface="Avenir"/>
                <a:sym typeface="Avenir"/>
              </a:rPr>
              <a:t>Profundiza las relaciones</a:t>
            </a:r>
            <a:endParaRPr sz="1200" b="1" i="0" u="none" strike="noStrike" cap="none">
              <a:solidFill>
                <a:srgbClr val="00BDA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3" name="Google Shape;733;p76"/>
          <p:cNvSpPr txBox="1"/>
          <p:nvPr/>
        </p:nvSpPr>
        <p:spPr>
          <a:xfrm rot="5400000">
            <a:off x="8323475" y="773588"/>
            <a:ext cx="841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Prospectos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4" name="Google Shape;734;p76"/>
          <p:cNvSpPr txBox="1"/>
          <p:nvPr/>
        </p:nvSpPr>
        <p:spPr>
          <a:xfrm rot="5400000">
            <a:off x="8375666" y="3014505"/>
            <a:ext cx="7374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Clientela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35" name="Google Shape;735;p76"/>
          <p:cNvCxnSpPr/>
          <p:nvPr/>
        </p:nvCxnSpPr>
        <p:spPr>
          <a:xfrm>
            <a:off x="8742866" y="1430130"/>
            <a:ext cx="0" cy="13461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736" name="Google Shape;736;p76"/>
          <p:cNvGrpSpPr/>
          <p:nvPr/>
        </p:nvGrpSpPr>
        <p:grpSpPr>
          <a:xfrm>
            <a:off x="4870100" y="592584"/>
            <a:ext cx="3286750" cy="104700"/>
            <a:chOff x="5106825" y="1654133"/>
            <a:chExt cx="3286750" cy="104700"/>
          </a:xfrm>
        </p:grpSpPr>
        <p:sp>
          <p:nvSpPr>
            <p:cNvPr id="737" name="Google Shape;737;p76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8" name="Google Shape;738;p76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9" name="Google Shape;739;p76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740" name="Google Shape;740;p76"/>
          <p:cNvCxnSpPr>
            <a:stCxn id="734" idx="3"/>
          </p:cNvCxnSpPr>
          <p:nvPr/>
        </p:nvCxnSpPr>
        <p:spPr>
          <a:xfrm flipH="1">
            <a:off x="8742866" y="3548955"/>
            <a:ext cx="1500" cy="4890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741" name="Google Shape;741;p76"/>
          <p:cNvGrpSpPr/>
          <p:nvPr/>
        </p:nvGrpSpPr>
        <p:grpSpPr>
          <a:xfrm>
            <a:off x="4870100" y="1948859"/>
            <a:ext cx="3286750" cy="104700"/>
            <a:chOff x="5106825" y="1654133"/>
            <a:chExt cx="3286750" cy="104700"/>
          </a:xfrm>
        </p:grpSpPr>
        <p:sp>
          <p:nvSpPr>
            <p:cNvPr id="742" name="Google Shape;742;p76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3" name="Google Shape;743;p76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4" name="Google Shape;744;p76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45" name="Google Shape;745;p76"/>
          <p:cNvGrpSpPr/>
          <p:nvPr/>
        </p:nvGrpSpPr>
        <p:grpSpPr>
          <a:xfrm>
            <a:off x="4870100" y="3228984"/>
            <a:ext cx="3286750" cy="104700"/>
            <a:chOff x="5106825" y="1654133"/>
            <a:chExt cx="3286750" cy="104700"/>
          </a:xfrm>
        </p:grpSpPr>
        <p:sp>
          <p:nvSpPr>
            <p:cNvPr id="746" name="Google Shape;746;p76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7" name="Google Shape;747;p76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8" name="Google Shape;748;p76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49" name="Google Shape;749;p76"/>
          <p:cNvSpPr txBox="1"/>
          <p:nvPr/>
        </p:nvSpPr>
        <p:spPr>
          <a:xfrm>
            <a:off x="4457875" y="1564638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Secuencias de </a:t>
            </a:r>
            <a:r>
              <a:rPr lang="es" sz="9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emails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0" name="Google Shape;750;p76"/>
          <p:cNvSpPr txBox="1"/>
          <p:nvPr/>
        </p:nvSpPr>
        <p:spPr>
          <a:xfrm>
            <a:off x="5827675" y="15877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Llamadas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1" name="Google Shape;751;p76"/>
          <p:cNvSpPr txBox="1"/>
          <p:nvPr/>
        </p:nvSpPr>
        <p:spPr>
          <a:xfrm>
            <a:off x="4359475" y="257451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Programación de reuniones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2" name="Google Shape;752;p76"/>
          <p:cNvSpPr txBox="1"/>
          <p:nvPr/>
        </p:nvSpPr>
        <p:spPr>
          <a:xfrm>
            <a:off x="5827675" y="2565501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Tareas y actividades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3" name="Google Shape;753;p76"/>
          <p:cNvSpPr txBox="1"/>
          <p:nvPr/>
        </p:nvSpPr>
        <p:spPr>
          <a:xfrm>
            <a:off x="7285275" y="257451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Videos personalizados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4" name="Google Shape;754;p76"/>
          <p:cNvSpPr txBox="1"/>
          <p:nvPr/>
        </p:nvSpPr>
        <p:spPr>
          <a:xfrm>
            <a:off x="4457875" y="3011539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5" name="Google Shape;755;p76"/>
          <p:cNvSpPr txBox="1"/>
          <p:nvPr/>
        </p:nvSpPr>
        <p:spPr>
          <a:xfrm>
            <a:off x="5827675" y="3011539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6" name="Google Shape;756;p76"/>
          <p:cNvSpPr txBox="1"/>
          <p:nvPr/>
        </p:nvSpPr>
        <p:spPr>
          <a:xfrm>
            <a:off x="4359475" y="28591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Chat en directo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7" name="Google Shape;757;p76"/>
          <p:cNvSpPr txBox="1"/>
          <p:nvPr/>
        </p:nvSpPr>
        <p:spPr>
          <a:xfrm>
            <a:off x="5829475" y="279411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Marketing basado en cuentas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8" name="Google Shape;758;p76"/>
          <p:cNvSpPr txBox="1"/>
          <p:nvPr/>
        </p:nvSpPr>
        <p:spPr>
          <a:xfrm>
            <a:off x="7299475" y="2839213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App móvil de CRM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9" name="Google Shape;759;p76"/>
          <p:cNvSpPr txBox="1"/>
          <p:nvPr/>
        </p:nvSpPr>
        <p:spPr>
          <a:xfrm>
            <a:off x="4359475" y="3854625"/>
            <a:ext cx="11784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Gestión de pipelines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0" name="Google Shape;760;p76"/>
          <p:cNvSpPr txBox="1"/>
          <p:nvPr/>
        </p:nvSpPr>
        <p:spPr>
          <a:xfrm>
            <a:off x="5750275" y="3853775"/>
            <a:ext cx="1569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Rendimiento de </a:t>
            </a:r>
            <a:r>
              <a:rPr lang="es" sz="9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roductividad del equipo de ventas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1" name="Google Shape;761;p76"/>
          <p:cNvSpPr txBox="1"/>
          <p:nvPr/>
        </p:nvSpPr>
        <p:spPr>
          <a:xfrm>
            <a:off x="7285275" y="3854625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Análisis e informes de ventas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2" name="Google Shape;762;p76"/>
          <p:cNvSpPr txBox="1"/>
          <p:nvPr/>
        </p:nvSpPr>
        <p:spPr>
          <a:xfrm>
            <a:off x="4359475" y="42710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Guías prácticas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3" name="Google Shape;763;p76"/>
          <p:cNvSpPr txBox="1"/>
          <p:nvPr/>
        </p:nvSpPr>
        <p:spPr>
          <a:xfrm>
            <a:off x="5829475" y="4240064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Cotizaciones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4" name="Google Shape;764;p76"/>
          <p:cNvSpPr txBox="1"/>
          <p:nvPr/>
        </p:nvSpPr>
        <p:spPr>
          <a:xfrm>
            <a:off x="7299475" y="4249888"/>
            <a:ext cx="1371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Previsiones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7"/>
          <p:cNvSpPr/>
          <p:nvPr/>
        </p:nvSpPr>
        <p:spPr>
          <a:xfrm>
            <a:off x="531850" y="3244375"/>
            <a:ext cx="3420600" cy="118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Como </a:t>
            </a:r>
            <a:r>
              <a:rPr lang="es" sz="1400" b="0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Sales Hub</a:t>
            </a: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es parte de la plataforma CRM de HubSpot, los equipos pueden eliminar las fricciones y alinear sus diferentes funciones fácilmente.</a:t>
            </a:r>
            <a:endParaRPr sz="1400" b="1" i="0" u="none" strike="noStrike" cap="none">
              <a:solidFill>
                <a:srgbClr val="516F9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70" name="Google Shape;770;p77"/>
          <p:cNvCxnSpPr/>
          <p:nvPr/>
        </p:nvCxnSpPr>
        <p:spPr>
          <a:xfrm>
            <a:off x="3003151" y="2072350"/>
            <a:ext cx="1840200" cy="7200"/>
          </a:xfrm>
          <a:prstGeom prst="straightConnector1">
            <a:avLst/>
          </a:prstGeom>
          <a:noFill/>
          <a:ln w="9525" cap="flat" cmpd="sng">
            <a:solidFill>
              <a:srgbClr val="516F90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771" name="Google Shape;771;p77"/>
          <p:cNvSpPr txBox="1"/>
          <p:nvPr/>
        </p:nvSpPr>
        <p:spPr>
          <a:xfrm>
            <a:off x="5053300" y="697750"/>
            <a:ext cx="282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Esto significa que podrás:</a:t>
            </a:r>
            <a:endParaRPr sz="1400" b="0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72" name="Google Shape;772;p77"/>
          <p:cNvSpPr/>
          <p:nvPr/>
        </p:nvSpPr>
        <p:spPr>
          <a:xfrm>
            <a:off x="5053300" y="1725850"/>
            <a:ext cx="3640500" cy="400200"/>
          </a:xfrm>
          <a:prstGeom prst="roundRect">
            <a:avLst>
              <a:gd name="adj" fmla="val 16667"/>
            </a:avLst>
          </a:prstGeom>
          <a:solidFill>
            <a:srgbClr val="00BDA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Sacar partido de las </a:t>
            </a:r>
            <a:r>
              <a:rPr lang="es" sz="900" b="0" i="0" u="sng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automatizaciones</a:t>
            </a: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para captar prospectos sin tener que hacer nada.  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3" name="Google Shape;773;p77"/>
          <p:cNvSpPr/>
          <p:nvPr/>
        </p:nvSpPr>
        <p:spPr>
          <a:xfrm>
            <a:off x="5053300" y="2682850"/>
            <a:ext cx="3640500" cy="400200"/>
          </a:xfrm>
          <a:prstGeom prst="roundRect">
            <a:avLst>
              <a:gd name="adj" fmla="val 16667"/>
            </a:avLst>
          </a:prstGeom>
          <a:solidFill>
            <a:srgbClr val="F5C26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Realizar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informes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sobre la eficiencia del equipo de ventas con potentes analíticas de predicción.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4" name="Google Shape;774;p77"/>
          <p:cNvSpPr/>
          <p:nvPr/>
        </p:nvSpPr>
        <p:spPr>
          <a:xfrm>
            <a:off x="5053300" y="1261900"/>
            <a:ext cx="3640500" cy="400200"/>
          </a:xfrm>
          <a:prstGeom prst="roundRect">
            <a:avLst>
              <a:gd name="adj" fmla="val 16667"/>
            </a:avLst>
          </a:prstGeom>
          <a:solidFill>
            <a:srgbClr val="FF7A5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datos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para priorizar tus tomas de contacto y predecir la salud de tu pipeline. 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5" name="Google Shape;775;p77"/>
          <p:cNvSpPr/>
          <p:nvPr/>
        </p:nvSpPr>
        <p:spPr>
          <a:xfrm>
            <a:off x="5053300" y="3161350"/>
            <a:ext cx="3640500" cy="400200"/>
          </a:xfrm>
          <a:prstGeom prst="roundRect">
            <a:avLst>
              <a:gd name="adj" fmla="val 16667"/>
            </a:avLst>
          </a:prstGeom>
          <a:solidFill>
            <a:srgbClr val="6A78D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Conseguir que tus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mensajes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sean consistentes a través de todos tus puntos de contacto.</a:t>
            </a:r>
            <a:endParaRPr sz="9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6" name="Google Shape;776;p77"/>
          <p:cNvSpPr/>
          <p:nvPr/>
        </p:nvSpPr>
        <p:spPr>
          <a:xfrm>
            <a:off x="5053300" y="2197075"/>
            <a:ext cx="3640500" cy="400200"/>
          </a:xfrm>
          <a:prstGeom prst="roundRect">
            <a:avLst>
              <a:gd name="adj" fmla="val 16667"/>
            </a:avLst>
          </a:prstGeom>
          <a:solidFill>
            <a:srgbClr val="00A4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contenido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de capacitación para ventas accesible y en sintonía con la imagen de marca. </a:t>
            </a:r>
            <a:endParaRPr sz="9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77" name="Google Shape;777;p77"/>
          <p:cNvPicPr preferRelativeResize="0"/>
          <p:nvPr/>
        </p:nvPicPr>
        <p:blipFill rotWithShape="1">
          <a:blip r:embed="rId3">
            <a:alphaModFix/>
          </a:blip>
          <a:srcRect l="20134" t="2744" r="15783" b="4542"/>
          <a:stretch/>
        </p:blipFill>
        <p:spPr>
          <a:xfrm>
            <a:off x="1271200" y="1105000"/>
            <a:ext cx="1941900" cy="1941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8"/>
          <p:cNvSpPr txBox="1"/>
          <p:nvPr/>
        </p:nvSpPr>
        <p:spPr>
          <a:xfrm>
            <a:off x="4466750" y="35400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6A78D1"/>
                </a:solidFill>
                <a:latin typeface="Avenir"/>
                <a:ea typeface="Avenir"/>
                <a:cs typeface="Avenir"/>
                <a:sym typeface="Avenir"/>
              </a:rPr>
              <a:t>Potencia el servicio proactivo</a:t>
            </a:r>
            <a:endParaRPr sz="1200" b="1" i="0" u="none" strike="noStrike" cap="none">
              <a:solidFill>
                <a:srgbClr val="6A78D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3" name="Google Shape;783;p78"/>
          <p:cNvSpPr txBox="1"/>
          <p:nvPr/>
        </p:nvSpPr>
        <p:spPr>
          <a:xfrm>
            <a:off x="4466750" y="4134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Informes sobre plazos para cierre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Videos personalizados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4" name="Google Shape;784;p78"/>
          <p:cNvSpPr txBox="1"/>
          <p:nvPr/>
        </p:nvSpPr>
        <p:spPr>
          <a:xfrm>
            <a:off x="5838342" y="4134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Informes de tickets cerrados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Encuestas de feedback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5" name="Google Shape;785;p78"/>
          <p:cNvSpPr txBox="1"/>
          <p:nvPr/>
        </p:nvSpPr>
        <p:spPr>
          <a:xfrm>
            <a:off x="7209960" y="41343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Rendimiento de productividad del equipo de ventas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6" name="Google Shape;786;p78"/>
          <p:cNvSpPr txBox="1"/>
          <p:nvPr/>
        </p:nvSpPr>
        <p:spPr>
          <a:xfrm>
            <a:off x="4466750" y="9036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6A78D1"/>
                </a:solidFill>
                <a:latin typeface="Avenir"/>
                <a:ea typeface="Avenir"/>
                <a:cs typeface="Avenir"/>
                <a:sym typeface="Avenir"/>
              </a:rPr>
              <a:t>Unifica equipos y canales</a:t>
            </a:r>
            <a:endParaRPr sz="1200" b="1" i="0" u="none" strike="noStrike" cap="none">
              <a:solidFill>
                <a:srgbClr val="6A78D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7" name="Google Shape;787;p78"/>
          <p:cNvSpPr txBox="1"/>
          <p:nvPr/>
        </p:nvSpPr>
        <p:spPr>
          <a:xfrm>
            <a:off x="4466750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Tickets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Llamadas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8" name="Google Shape;788;p78"/>
          <p:cNvSpPr txBox="1"/>
          <p:nvPr/>
        </p:nvSpPr>
        <p:spPr>
          <a:xfrm>
            <a:off x="5838342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Gestión de equipos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Correo electrónico de equipo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9" name="Google Shape;789;p78"/>
          <p:cNvSpPr txBox="1"/>
          <p:nvPr/>
        </p:nvSpPr>
        <p:spPr>
          <a:xfrm>
            <a:off x="7209960" y="14979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Bandeja de entrada de conversaciones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Bots conversacionales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0" name="Google Shape;790;p78"/>
          <p:cNvSpPr txBox="1"/>
          <p:nvPr/>
        </p:nvSpPr>
        <p:spPr>
          <a:xfrm>
            <a:off x="615350" y="694375"/>
            <a:ext cx="41160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Service Hub</a:t>
            </a:r>
            <a:endParaRPr sz="28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1" name="Google Shape;791;p78"/>
          <p:cNvSpPr txBox="1"/>
          <p:nvPr/>
        </p:nvSpPr>
        <p:spPr>
          <a:xfrm>
            <a:off x="615350" y="1364425"/>
            <a:ext cx="32202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Un software de atención al cliente que te ofrece todas las herramientas que necesitas para brindar un servicio de primer nivel de una manera eficiente, alimentando las relaciones con tus clientes y deleitando a los clientes a medida que creces.</a:t>
            </a:r>
            <a:endParaRPr sz="12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92" name="Google Shape;792;p78"/>
          <p:cNvCxnSpPr/>
          <p:nvPr/>
        </p:nvCxnSpPr>
        <p:spPr>
          <a:xfrm>
            <a:off x="723392" y="1364431"/>
            <a:ext cx="668700" cy="0"/>
          </a:xfrm>
          <a:prstGeom prst="straightConnector1">
            <a:avLst/>
          </a:prstGeom>
          <a:noFill/>
          <a:ln w="19050" cap="flat" cmpd="sng">
            <a:solidFill>
              <a:srgbClr val="FF7A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3" name="Google Shape;793;p78"/>
          <p:cNvSpPr txBox="1"/>
          <p:nvPr/>
        </p:nvSpPr>
        <p:spPr>
          <a:xfrm>
            <a:off x="4466750" y="2259976"/>
            <a:ext cx="4116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6A78D1"/>
                </a:solidFill>
                <a:latin typeface="Avenir"/>
                <a:ea typeface="Avenir"/>
                <a:cs typeface="Avenir"/>
                <a:sym typeface="Avenir"/>
              </a:rPr>
              <a:t>Mejora tu servicio de asistencia</a:t>
            </a:r>
            <a:endParaRPr sz="1200" b="1" i="0" u="none" strike="noStrike" cap="none">
              <a:solidFill>
                <a:srgbClr val="6A78D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4" name="Google Shape;794;p78"/>
          <p:cNvSpPr txBox="1"/>
          <p:nvPr/>
        </p:nvSpPr>
        <p:spPr>
          <a:xfrm>
            <a:off x="4466750" y="28542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Base de conocimientos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Secuencias de correos electrónicos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5" name="Google Shape;795;p78"/>
          <p:cNvSpPr txBox="1"/>
          <p:nvPr/>
        </p:nvSpPr>
        <p:spPr>
          <a:xfrm>
            <a:off x="5838342" y="28542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Automatización de tareas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Automatización de tickets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6" name="Google Shape;796;p78"/>
          <p:cNvSpPr txBox="1"/>
          <p:nvPr/>
        </p:nvSpPr>
        <p:spPr>
          <a:xfrm>
            <a:off x="7209960" y="2854276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Plantillas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Chat en directo</a:t>
            </a:r>
            <a:endParaRPr sz="900" b="0" i="0" u="none" strike="noStrike" cap="none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7" name="Google Shape;797;p78"/>
          <p:cNvSpPr txBox="1"/>
          <p:nvPr/>
        </p:nvSpPr>
        <p:spPr>
          <a:xfrm rot="5400000">
            <a:off x="8376141" y="1011942"/>
            <a:ext cx="7554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Clientela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8" name="Google Shape;798;p78"/>
          <p:cNvSpPr txBox="1"/>
          <p:nvPr/>
        </p:nvSpPr>
        <p:spPr>
          <a:xfrm rot="5400000">
            <a:off x="8334750" y="3006075"/>
            <a:ext cx="8382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99ACC2"/>
                </a:solidFill>
                <a:latin typeface="Avenir"/>
                <a:ea typeface="Avenir"/>
                <a:cs typeface="Avenir"/>
                <a:sym typeface="Avenir"/>
              </a:rPr>
              <a:t>Promotores</a:t>
            </a:r>
            <a:endParaRPr sz="900" b="1" i="0" u="none" strike="noStrike" cap="none">
              <a:solidFill>
                <a:srgbClr val="99ACC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799" name="Google Shape;799;p78"/>
          <p:cNvCxnSpPr>
            <a:endCxn id="798" idx="1"/>
          </p:cNvCxnSpPr>
          <p:nvPr/>
        </p:nvCxnSpPr>
        <p:spPr>
          <a:xfrm>
            <a:off x="8752350" y="1549125"/>
            <a:ext cx="1500" cy="12036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800" name="Google Shape;800;p78"/>
          <p:cNvGrpSpPr/>
          <p:nvPr/>
        </p:nvGrpSpPr>
        <p:grpSpPr>
          <a:xfrm>
            <a:off x="4879575" y="863896"/>
            <a:ext cx="3286750" cy="104700"/>
            <a:chOff x="5106825" y="1654133"/>
            <a:chExt cx="3286750" cy="104700"/>
          </a:xfrm>
        </p:grpSpPr>
        <p:sp>
          <p:nvSpPr>
            <p:cNvPr id="801" name="Google Shape;801;p78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2" name="Google Shape;802;p78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3" name="Google Shape;803;p78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804" name="Google Shape;804;p78"/>
          <p:cNvCxnSpPr>
            <a:stCxn id="798" idx="3"/>
          </p:cNvCxnSpPr>
          <p:nvPr/>
        </p:nvCxnSpPr>
        <p:spPr>
          <a:xfrm flipH="1">
            <a:off x="8752350" y="3590925"/>
            <a:ext cx="1500" cy="489000"/>
          </a:xfrm>
          <a:prstGeom prst="straightConnector1">
            <a:avLst/>
          </a:prstGeom>
          <a:noFill/>
          <a:ln w="9525" cap="flat" cmpd="sng">
            <a:solidFill>
              <a:srgbClr val="CBD6E2"/>
            </a:solidFill>
            <a:prstDash val="dash"/>
            <a:round/>
            <a:headEnd type="none" w="sm" len="sm"/>
            <a:tailEnd type="stealth" w="med" len="med"/>
          </a:ln>
        </p:spPr>
      </p:cxnSp>
      <p:grpSp>
        <p:nvGrpSpPr>
          <p:cNvPr id="805" name="Google Shape;805;p78"/>
          <p:cNvGrpSpPr/>
          <p:nvPr/>
        </p:nvGrpSpPr>
        <p:grpSpPr>
          <a:xfrm>
            <a:off x="4879575" y="2220171"/>
            <a:ext cx="3286750" cy="104700"/>
            <a:chOff x="5106825" y="1654133"/>
            <a:chExt cx="3286750" cy="104700"/>
          </a:xfrm>
        </p:grpSpPr>
        <p:sp>
          <p:nvSpPr>
            <p:cNvPr id="806" name="Google Shape;806;p78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7" name="Google Shape;807;p78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8" name="Google Shape;808;p78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09" name="Google Shape;809;p78"/>
          <p:cNvGrpSpPr/>
          <p:nvPr/>
        </p:nvGrpSpPr>
        <p:grpSpPr>
          <a:xfrm>
            <a:off x="4879575" y="3500296"/>
            <a:ext cx="3286750" cy="104700"/>
            <a:chOff x="5106825" y="1654133"/>
            <a:chExt cx="3286750" cy="104700"/>
          </a:xfrm>
        </p:grpSpPr>
        <p:sp>
          <p:nvSpPr>
            <p:cNvPr id="810" name="Google Shape;810;p78"/>
            <p:cNvSpPr/>
            <p:nvPr/>
          </p:nvSpPr>
          <p:spPr>
            <a:xfrm rot="5400000">
              <a:off x="6699050" y="1616333"/>
              <a:ext cx="104700" cy="180300"/>
            </a:xfrm>
            <a:prstGeom prst="chevron">
              <a:avLst>
                <a:gd name="adj" fmla="val 50000"/>
              </a:avLst>
            </a:prstGeom>
            <a:solidFill>
              <a:srgbClr val="CBD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1" name="Google Shape;811;p78"/>
            <p:cNvCxnSpPr/>
            <p:nvPr/>
          </p:nvCxnSpPr>
          <p:spPr>
            <a:xfrm>
              <a:off x="5106825" y="1696087"/>
              <a:ext cx="13089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2" name="Google Shape;812;p78"/>
            <p:cNvCxnSpPr/>
            <p:nvPr/>
          </p:nvCxnSpPr>
          <p:spPr>
            <a:xfrm>
              <a:off x="7087375" y="1696075"/>
              <a:ext cx="1306200" cy="0"/>
            </a:xfrm>
            <a:prstGeom prst="straightConnector1">
              <a:avLst/>
            </a:prstGeom>
            <a:noFill/>
            <a:ln w="9525" cap="flat" cmpd="sng">
              <a:solidFill>
                <a:srgbClr val="CBD6E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13" name="Google Shape;813;p78"/>
          <p:cNvPicPr preferRelativeResize="0"/>
          <p:nvPr/>
        </p:nvPicPr>
        <p:blipFill rotWithShape="1">
          <a:blip r:embed="rId3">
            <a:alphaModFix/>
          </a:blip>
          <a:srcRect l="24490" t="348" r="12632" b="10326"/>
          <a:stretch/>
        </p:blipFill>
        <p:spPr>
          <a:xfrm>
            <a:off x="706450" y="2822700"/>
            <a:ext cx="1645800" cy="1645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4" name="Google Shape;814;p78"/>
          <p:cNvSpPr txBox="1"/>
          <p:nvPr/>
        </p:nvSpPr>
        <p:spPr>
          <a:xfrm>
            <a:off x="615350" y="340375"/>
            <a:ext cx="350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Diseñada como un conjunto, no como sus partes</a:t>
            </a:r>
            <a:endParaRPr sz="1100" b="0" i="0" u="none" strike="noStrike" cap="none">
              <a:solidFill>
                <a:srgbClr val="FF7A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9"/>
          <p:cNvSpPr/>
          <p:nvPr/>
        </p:nvSpPr>
        <p:spPr>
          <a:xfrm>
            <a:off x="380225" y="3254300"/>
            <a:ext cx="3684300" cy="118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Como </a:t>
            </a:r>
            <a:r>
              <a:rPr lang="es" sz="1400" b="0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Service Hub</a:t>
            </a:r>
            <a:r>
              <a:rPr lang="es" sz="1400" b="0" i="0" u="none" strike="noStrike" cap="none">
                <a:solidFill>
                  <a:srgbClr val="516F90"/>
                </a:solidFill>
                <a:latin typeface="Avenir"/>
                <a:ea typeface="Avenir"/>
                <a:cs typeface="Avenir"/>
                <a:sym typeface="Avenir"/>
              </a:rPr>
              <a:t> forma parte de la plataforma CRM de HubSpot, ayuda a los equipos a desarrollar su asistencia técnica, a ofrecer un servicio eficiente a la clientela y a conseguir retenciones y crecimiento.</a:t>
            </a:r>
            <a:endParaRPr sz="1400" b="1" i="0" u="none" strike="noStrike" cap="none">
              <a:solidFill>
                <a:srgbClr val="516F9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20" name="Google Shape;820;p79"/>
          <p:cNvCxnSpPr/>
          <p:nvPr/>
        </p:nvCxnSpPr>
        <p:spPr>
          <a:xfrm>
            <a:off x="3213101" y="2075950"/>
            <a:ext cx="1470600" cy="9600"/>
          </a:xfrm>
          <a:prstGeom prst="straightConnector1">
            <a:avLst/>
          </a:prstGeom>
          <a:noFill/>
          <a:ln w="9525" cap="flat" cmpd="sng">
            <a:solidFill>
              <a:srgbClr val="516F90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821" name="Google Shape;821;p79"/>
          <p:cNvSpPr txBox="1"/>
          <p:nvPr/>
        </p:nvSpPr>
        <p:spPr>
          <a:xfrm>
            <a:off x="4922400" y="704800"/>
            <a:ext cx="29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F7A59"/>
                </a:solidFill>
                <a:latin typeface="Kalam"/>
                <a:ea typeface="Kalam"/>
                <a:cs typeface="Kalam"/>
                <a:sym typeface="Kalam"/>
              </a:rPr>
              <a:t>Esto significa que podrás:</a:t>
            </a:r>
            <a:endParaRPr sz="1400" b="0" i="0" u="none" strike="noStrike" cap="none">
              <a:solidFill>
                <a:srgbClr val="FF7A5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22" name="Google Shape;822;p79"/>
          <p:cNvSpPr/>
          <p:nvPr/>
        </p:nvSpPr>
        <p:spPr>
          <a:xfrm>
            <a:off x="4922400" y="1710825"/>
            <a:ext cx="3905400" cy="400200"/>
          </a:xfrm>
          <a:prstGeom prst="roundRect">
            <a:avLst>
              <a:gd name="adj" fmla="val 16667"/>
            </a:avLst>
          </a:prstGeom>
          <a:solidFill>
            <a:srgbClr val="00BDA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Usar la </a:t>
            </a:r>
            <a:r>
              <a:rPr lang="es" sz="900" b="0" i="0" u="sng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automatización</a:t>
            </a:r>
            <a:r>
              <a:rPr lang="es"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para resolver los problemas de los clientes rápidamente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3" name="Google Shape;823;p79"/>
          <p:cNvSpPr/>
          <p:nvPr/>
        </p:nvSpPr>
        <p:spPr>
          <a:xfrm>
            <a:off x="4922500" y="2667825"/>
            <a:ext cx="3905400" cy="400200"/>
          </a:xfrm>
          <a:prstGeom prst="roundRect">
            <a:avLst>
              <a:gd name="adj" fmla="val 16667"/>
            </a:avLst>
          </a:prstGeom>
          <a:solidFill>
            <a:srgbClr val="F5C26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Realizar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informes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sobre las opiniones de los clientes y la eficiencia de tu servicio.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4" name="Google Shape;824;p79"/>
          <p:cNvSpPr/>
          <p:nvPr/>
        </p:nvSpPr>
        <p:spPr>
          <a:xfrm>
            <a:off x="4922500" y="1246875"/>
            <a:ext cx="3905400" cy="400200"/>
          </a:xfrm>
          <a:prstGeom prst="roundRect">
            <a:avLst>
              <a:gd name="adj" fmla="val 16667"/>
            </a:avLst>
          </a:prstGeom>
          <a:solidFill>
            <a:srgbClr val="FF7A5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datos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para comprender la historia completa de cada cliente.</a:t>
            </a:r>
            <a:endParaRPr sz="9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5" name="Google Shape;825;p79"/>
          <p:cNvSpPr/>
          <p:nvPr/>
        </p:nvSpPr>
        <p:spPr>
          <a:xfrm>
            <a:off x="4922500" y="3146325"/>
            <a:ext cx="3905400" cy="400200"/>
          </a:xfrm>
          <a:prstGeom prst="roundRect">
            <a:avLst>
              <a:gd name="adj" fmla="val 16667"/>
            </a:avLst>
          </a:prstGeom>
          <a:solidFill>
            <a:srgbClr val="6A78D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Concentrar toda tu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mensajería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dentro del CRM.</a:t>
            </a:r>
            <a:endParaRPr sz="9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6" name="Google Shape;826;p79"/>
          <p:cNvSpPr/>
          <p:nvPr/>
        </p:nvSpPr>
        <p:spPr>
          <a:xfrm>
            <a:off x="4922400" y="2182050"/>
            <a:ext cx="3905400" cy="400200"/>
          </a:xfrm>
          <a:prstGeom prst="roundRect">
            <a:avLst>
              <a:gd name="adj" fmla="val 16667"/>
            </a:avLst>
          </a:prstGeom>
          <a:solidFill>
            <a:srgbClr val="00A4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Crear </a:t>
            </a:r>
            <a:r>
              <a:rPr lang="es" sz="900" b="0" i="0" u="sng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contenido</a:t>
            </a:r>
            <a:r>
              <a:rPr lang="es" sz="9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de la base de conocimientos alineado con tu marca. </a:t>
            </a:r>
            <a:endParaRPr sz="9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27" name="Google Shape;827;p79"/>
          <p:cNvPicPr preferRelativeResize="0"/>
          <p:nvPr/>
        </p:nvPicPr>
        <p:blipFill rotWithShape="1">
          <a:blip r:embed="rId3">
            <a:alphaModFix/>
          </a:blip>
          <a:srcRect l="24490" t="348" r="12632" b="10326"/>
          <a:stretch/>
        </p:blipFill>
        <p:spPr>
          <a:xfrm>
            <a:off x="1271350" y="1105150"/>
            <a:ext cx="1941900" cy="1941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0"/>
          <p:cNvSpPr/>
          <p:nvPr/>
        </p:nvSpPr>
        <p:spPr>
          <a:xfrm>
            <a:off x="0" y="407200"/>
            <a:ext cx="4146900" cy="653700"/>
          </a:xfrm>
          <a:prstGeom prst="rect">
            <a:avLst/>
          </a:prstGeom>
          <a:solidFill>
            <a:srgbClr val="FE00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80"/>
          <p:cNvSpPr txBox="1"/>
          <p:nvPr/>
        </p:nvSpPr>
        <p:spPr>
          <a:xfrm>
            <a:off x="503525" y="487750"/>
            <a:ext cx="2807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Demo resumen Sales	</a:t>
            </a:r>
            <a:endParaRPr sz="20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4" name="Google Shape;834;p80" descr="Demo HubSpot Industrias Max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3775" y="1461375"/>
            <a:ext cx="4514026" cy="25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80"/>
          <p:cNvSpPr txBox="1"/>
          <p:nvPr/>
        </p:nvSpPr>
        <p:spPr>
          <a:xfrm>
            <a:off x="5379000" y="41262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 HubSpot </a:t>
            </a:r>
            <a:r>
              <a:rPr lang="es" sz="1050">
                <a:solidFill>
                  <a:srgbClr val="000000"/>
                </a:solidFill>
              </a:rPr>
              <a:t>Sales</a:t>
            </a:r>
            <a:endParaRPr/>
          </a:p>
        </p:txBody>
      </p:sp>
      <p:sp>
        <p:nvSpPr>
          <p:cNvPr id="836" name="Google Shape;836;p80"/>
          <p:cNvSpPr txBox="1"/>
          <p:nvPr/>
        </p:nvSpPr>
        <p:spPr>
          <a:xfrm>
            <a:off x="-322350" y="3626275"/>
            <a:ext cx="803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/>
              <a:t>Vídeo resumen Demo Sales Hub </a:t>
            </a:r>
            <a:endParaRPr sz="1200" b="1"/>
          </a:p>
        </p:txBody>
      </p:sp>
      <p:sp>
        <p:nvSpPr>
          <p:cNvPr id="837" name="Google Shape;837;p80">
            <a:hlinkClick r:id="rId4"/>
          </p:cNvPr>
          <p:cNvSpPr/>
          <p:nvPr/>
        </p:nvSpPr>
        <p:spPr>
          <a:xfrm>
            <a:off x="2694975" y="3545075"/>
            <a:ext cx="8382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07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007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"/>
          <p:cNvSpPr txBox="1"/>
          <p:nvPr/>
        </p:nvSpPr>
        <p:spPr>
          <a:xfrm>
            <a:off x="1082500" y="247150"/>
            <a:ext cx="721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solidFill>
                  <a:srgbClr val="E6007E"/>
                </a:solidFill>
              </a:rPr>
              <a:t>Diferencia licenciamiento en funcionalidades </a:t>
            </a:r>
            <a:endParaRPr sz="2000" b="1">
              <a:solidFill>
                <a:srgbClr val="E6007E"/>
              </a:solidFill>
            </a:endParaRPr>
          </a:p>
        </p:txBody>
      </p:sp>
      <p:sp>
        <p:nvSpPr>
          <p:cNvPr id="843" name="Google Shape;843;p81"/>
          <p:cNvSpPr txBox="1"/>
          <p:nvPr/>
        </p:nvSpPr>
        <p:spPr>
          <a:xfrm>
            <a:off x="739600" y="1115125"/>
            <a:ext cx="80367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El </a:t>
            </a:r>
            <a:r>
              <a:rPr lang="es" sz="1700" b="1"/>
              <a:t>equipo comercial</a:t>
            </a:r>
            <a:r>
              <a:rPr lang="es" sz="1700"/>
              <a:t> necesita </a:t>
            </a:r>
            <a:r>
              <a:rPr lang="es" sz="1700" b="1"/>
              <a:t>trazabilidad de sus actividades comerciales y trabajar de una forma MÁS EFICIENTE</a:t>
            </a:r>
            <a:endParaRPr sz="17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La </a:t>
            </a:r>
            <a:r>
              <a:rPr lang="es" sz="1700" b="1"/>
              <a:t>dirección comercial</a:t>
            </a:r>
            <a:r>
              <a:rPr lang="es" sz="1700"/>
              <a:t> necesita </a:t>
            </a:r>
            <a:r>
              <a:rPr lang="es" sz="1700" b="1"/>
              <a:t>previsiones de ventas</a:t>
            </a:r>
            <a:r>
              <a:rPr lang="es" sz="1700"/>
              <a:t>, conocer el estado de las oportunidades de venta y la información sobre los esfuerzos de su equipo comercial y </a:t>
            </a:r>
            <a:r>
              <a:rPr lang="es" sz="1700" b="1"/>
              <a:t>actividades comerciales</a:t>
            </a:r>
            <a:r>
              <a:rPr lang="es" sz="1700"/>
              <a:t> </a:t>
            </a:r>
            <a:endParaRPr sz="1700"/>
          </a:p>
        </p:txBody>
      </p:sp>
      <p:pic>
        <p:nvPicPr>
          <p:cNvPr id="844" name="Google Shape;844;p8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177" y="2667000"/>
            <a:ext cx="2814423" cy="1587874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845" name="Google Shape;845;p81">
            <a:hlinkClick r:id="rId3"/>
          </p:cNvPr>
          <p:cNvSpPr/>
          <p:nvPr/>
        </p:nvSpPr>
        <p:spPr>
          <a:xfrm>
            <a:off x="5181600" y="3962400"/>
            <a:ext cx="8382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07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007E"/>
              </a:solidFill>
            </a:endParaRPr>
          </a:p>
        </p:txBody>
      </p:sp>
      <p:sp>
        <p:nvSpPr>
          <p:cNvPr id="846" name="Google Shape;846;p81"/>
          <p:cNvSpPr txBox="1"/>
          <p:nvPr/>
        </p:nvSpPr>
        <p:spPr>
          <a:xfrm>
            <a:off x="412050" y="3864000"/>
            <a:ext cx="80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solidFill>
                  <a:schemeClr val="hlink"/>
                </a:solidFill>
                <a:hlinkClick r:id="rId3"/>
              </a:rPr>
              <a:t>Enlace funcionalidades licenciamiento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solidFill>
                  <a:schemeClr val="hlink"/>
                </a:solidFill>
                <a:hlinkClick r:id="rId3"/>
              </a:rPr>
              <a:t>Starter, Profesional y Enterprise 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2"/>
          <p:cNvSpPr txBox="1"/>
          <p:nvPr/>
        </p:nvSpPr>
        <p:spPr>
          <a:xfrm>
            <a:off x="1082500" y="247150"/>
            <a:ext cx="721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solidFill>
                  <a:srgbClr val="E6007E"/>
                </a:solidFill>
              </a:rPr>
              <a:t>Demo APP </a:t>
            </a:r>
            <a:endParaRPr sz="2000" b="1">
              <a:solidFill>
                <a:srgbClr val="E6007E"/>
              </a:solidFill>
            </a:endParaRPr>
          </a:p>
        </p:txBody>
      </p:sp>
      <p:sp>
        <p:nvSpPr>
          <p:cNvPr id="852" name="Google Shape;852;p82"/>
          <p:cNvSpPr txBox="1"/>
          <p:nvPr/>
        </p:nvSpPr>
        <p:spPr>
          <a:xfrm>
            <a:off x="1905000" y="1295400"/>
            <a:ext cx="4191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50">
                <a:solidFill>
                  <a:srgbClr val="E6007E"/>
                </a:solidFill>
                <a:highlight>
                  <a:srgbClr val="FFFFFF"/>
                </a:highlight>
                <a:uFill>
                  <a:noFill/>
                </a:u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 App HubSpot by Nunsys</a:t>
            </a:r>
            <a:endParaRPr sz="1950">
              <a:solidFill>
                <a:srgbClr val="E6007E"/>
              </a:solidFill>
              <a:highlight>
                <a:srgbClr val="FFFFFF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853" name="Google Shape;853;p8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600" y="457200"/>
            <a:ext cx="2971800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82">
            <a:hlinkClick r:id="rId5"/>
          </p:cNvPr>
          <p:cNvSpPr/>
          <p:nvPr/>
        </p:nvSpPr>
        <p:spPr>
          <a:xfrm>
            <a:off x="1066800" y="1219200"/>
            <a:ext cx="8382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007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007E"/>
              </a:solidFill>
            </a:endParaRPr>
          </a:p>
        </p:txBody>
      </p:sp>
      <p:sp>
        <p:nvSpPr>
          <p:cNvPr id="855" name="Google Shape;855;p82"/>
          <p:cNvSpPr txBox="1"/>
          <p:nvPr/>
        </p:nvSpPr>
        <p:spPr>
          <a:xfrm>
            <a:off x="257500" y="2155850"/>
            <a:ext cx="58386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C5C58"/>
              </a:buClr>
              <a:buSzPts val="1500"/>
              <a:buChar char="●"/>
            </a:pPr>
            <a:r>
              <a:rPr lang="es" sz="1500">
                <a:solidFill>
                  <a:srgbClr val="5C5C58"/>
                </a:solidFill>
                <a:latin typeface="Open Sans"/>
                <a:ea typeface="Open Sans"/>
                <a:cs typeface="Open Sans"/>
                <a:sym typeface="Open Sans"/>
              </a:rPr>
              <a:t>Desde el móvil realizaremos todas las actividades comerciales y tendremos la base de datos totalmente accesible, además de establecer avisos para no perdernos nada de nuestros clientes  </a:t>
            </a:r>
            <a:endParaRPr sz="1500">
              <a:solidFill>
                <a:srgbClr val="5C5C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C5C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3"/>
          <p:cNvSpPr/>
          <p:nvPr/>
        </p:nvSpPr>
        <p:spPr>
          <a:xfrm>
            <a:off x="0" y="407200"/>
            <a:ext cx="4146900" cy="653700"/>
          </a:xfrm>
          <a:prstGeom prst="rect">
            <a:avLst/>
          </a:prstGeom>
          <a:solidFill>
            <a:srgbClr val="FE00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83"/>
          <p:cNvSpPr txBox="1"/>
          <p:nvPr/>
        </p:nvSpPr>
        <p:spPr>
          <a:xfrm>
            <a:off x="-1671425" y="487750"/>
            <a:ext cx="721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Precios licencias </a:t>
            </a:r>
            <a:endParaRPr sz="20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83"/>
          <p:cNvSpPr txBox="1"/>
          <p:nvPr/>
        </p:nvSpPr>
        <p:spPr>
          <a:xfrm>
            <a:off x="1377350" y="1657400"/>
            <a:ext cx="692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rgbClr val="5C5C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63" name="Google Shape;863;p83"/>
          <p:cNvPicPr preferRelativeResize="0"/>
          <p:nvPr/>
        </p:nvPicPr>
        <p:blipFill rotWithShape="1">
          <a:blip r:embed="rId3">
            <a:alphaModFix/>
          </a:blip>
          <a:srcRect t="13623" b="7537"/>
          <a:stretch/>
        </p:blipFill>
        <p:spPr>
          <a:xfrm>
            <a:off x="1634749" y="1108400"/>
            <a:ext cx="7026874" cy="31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83"/>
          <p:cNvSpPr txBox="1"/>
          <p:nvPr/>
        </p:nvSpPr>
        <p:spPr>
          <a:xfrm>
            <a:off x="934650" y="4267725"/>
            <a:ext cx="803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 u="sng">
                <a:solidFill>
                  <a:schemeClr val="hlink"/>
                </a:solidFill>
                <a:hlinkClick r:id="rId4"/>
              </a:rPr>
              <a:t>Enlace página precios</a:t>
            </a:r>
            <a:r>
              <a:rPr lang="es" sz="1700" b="1"/>
              <a:t> HubSpot  </a:t>
            </a:r>
            <a:endParaRPr sz="17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007E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945" y="4607505"/>
            <a:ext cx="1439823" cy="3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4"/>
          <p:cNvSpPr txBox="1"/>
          <p:nvPr/>
        </p:nvSpPr>
        <p:spPr>
          <a:xfrm>
            <a:off x="2025150" y="1532750"/>
            <a:ext cx="51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84"/>
          <p:cNvSpPr txBox="1"/>
          <p:nvPr/>
        </p:nvSpPr>
        <p:spPr>
          <a:xfrm>
            <a:off x="1594450" y="1702975"/>
            <a:ext cx="5833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Alcance, plazos e Inversión</a:t>
            </a:r>
            <a:endParaRPr sz="3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8"/>
          <p:cNvSpPr/>
          <p:nvPr/>
        </p:nvSpPr>
        <p:spPr>
          <a:xfrm>
            <a:off x="-20474" y="976561"/>
            <a:ext cx="7662600" cy="127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8"/>
          <p:cNvSpPr txBox="1"/>
          <p:nvPr/>
        </p:nvSpPr>
        <p:spPr>
          <a:xfrm>
            <a:off x="556856" y="1189694"/>
            <a:ext cx="6727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4A46"/>
              </a:buClr>
              <a:buSzPts val="1200"/>
              <a:buFont typeface="Open Sans"/>
              <a:buNone/>
            </a:pPr>
            <a:r>
              <a:rPr lang="es" sz="1200" b="0">
                <a:solidFill>
                  <a:srgbClr val="4A4A46"/>
                </a:solidFill>
                <a:latin typeface="Open Sans"/>
                <a:ea typeface="Open Sans"/>
                <a:cs typeface="Open Sans"/>
                <a:sym typeface="Open Sans"/>
              </a:rPr>
              <a:t>Durante estos 10 años de vida, hemos crecido de la mano de los mejores líderes tecnológicos de cada sector. Nuestros partners brindan conocimiento tecnológico y ponemos en marcha personal especializado para aportar coherencia y significado a los proyectos que entregamos.</a:t>
            </a:r>
            <a:endParaRPr sz="1100"/>
          </a:p>
        </p:txBody>
      </p:sp>
      <p:cxnSp>
        <p:nvCxnSpPr>
          <p:cNvPr id="281" name="Google Shape;281;p58"/>
          <p:cNvCxnSpPr/>
          <p:nvPr/>
        </p:nvCxnSpPr>
        <p:spPr>
          <a:xfrm>
            <a:off x="-20472" y="976562"/>
            <a:ext cx="9164400" cy="0"/>
          </a:xfrm>
          <a:prstGeom prst="straightConnector1">
            <a:avLst/>
          </a:prstGeom>
          <a:noFill/>
          <a:ln w="9525" cap="flat" cmpd="sng">
            <a:solidFill>
              <a:srgbClr val="4A4A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2" name="Google Shape;282;p58"/>
          <p:cNvGrpSpPr/>
          <p:nvPr/>
        </p:nvGrpSpPr>
        <p:grpSpPr>
          <a:xfrm>
            <a:off x="436387" y="2242970"/>
            <a:ext cx="8271226" cy="2336841"/>
            <a:chOff x="617723" y="2990627"/>
            <a:chExt cx="11028302" cy="3115788"/>
          </a:xfrm>
        </p:grpSpPr>
        <p:pic>
          <p:nvPicPr>
            <p:cNvPr id="283" name="Google Shape;283;p58" descr="Zoom Controles de seguridad de videoconferencia - Asuntos de Interne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7723" y="5193864"/>
              <a:ext cx="1735525" cy="912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58" descr="Tutoriales de vídeo para Kaspersky Lab — Alcono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48712" y="3111065"/>
              <a:ext cx="1539994" cy="873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831" y="3322211"/>
              <a:ext cx="976413" cy="451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5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26104" y="3171858"/>
              <a:ext cx="751767" cy="751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5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21730" y="3201928"/>
              <a:ext cx="1004726" cy="69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5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46379" y="3247035"/>
              <a:ext cx="873675" cy="601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5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728666" y="3231999"/>
              <a:ext cx="917359" cy="631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5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04437" y="4155672"/>
              <a:ext cx="1155201" cy="795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5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286991" y="4300666"/>
              <a:ext cx="829992" cy="571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5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516346" y="4240524"/>
              <a:ext cx="1004726" cy="69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5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080853" y="4240524"/>
              <a:ext cx="1004726" cy="69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5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728666" y="4270595"/>
              <a:ext cx="917359" cy="631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5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623358" y="5334397"/>
              <a:ext cx="917359" cy="631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5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286991" y="5364468"/>
              <a:ext cx="829992" cy="571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5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778046" y="5274256"/>
              <a:ext cx="1092094" cy="751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58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516346" y="5304326"/>
              <a:ext cx="1004726" cy="69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5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080852" y="5304326"/>
              <a:ext cx="1004728" cy="691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5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0750508" y="5349433"/>
              <a:ext cx="873675" cy="601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58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28371" y="2990627"/>
              <a:ext cx="1114228" cy="1114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58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882680" y="4084000"/>
              <a:ext cx="1205611" cy="100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8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785981" y="4429097"/>
              <a:ext cx="1076224" cy="3144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5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0" y="0"/>
            <a:ext cx="9144000" cy="2378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765" y="144208"/>
            <a:ext cx="1363524" cy="136352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5"/>
          <p:cNvSpPr txBox="1"/>
          <p:nvPr/>
        </p:nvSpPr>
        <p:spPr>
          <a:xfrm>
            <a:off x="2575025" y="231217"/>
            <a:ext cx="6015000" cy="11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>
                <a:solidFill>
                  <a:srgbClr val="E6007E"/>
                </a:solidFill>
                <a:latin typeface="Avenir"/>
                <a:ea typeface="Avenir"/>
                <a:cs typeface="Avenir"/>
                <a:sym typeface="Avenir"/>
              </a:rPr>
              <a:t>Ejemplo implantación Onboarding</a:t>
            </a:r>
            <a:endParaRPr sz="2400" b="0" i="0" u="none" strike="noStrike" cap="none">
              <a:solidFill>
                <a:srgbClr val="E6007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7B98B6"/>
                </a:solidFill>
                <a:latin typeface="Avenir"/>
                <a:ea typeface="Avenir"/>
                <a:cs typeface="Avenir"/>
                <a:sym typeface="Avenir"/>
              </a:rPr>
              <a:t>Consultoría inicial, configuración técnica y funcional, formación y soporte para el arranque del proyecto</a:t>
            </a:r>
            <a:endParaRPr sz="1800" b="0" i="0" u="none" strike="noStrike" cap="none">
              <a:solidFill>
                <a:srgbClr val="7B98B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878" name="Google Shape;878;p85"/>
          <p:cNvGraphicFramePr/>
          <p:nvPr/>
        </p:nvGraphicFramePr>
        <p:xfrm>
          <a:off x="1103272" y="14185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{83A76DF0-6D02-43AB-8A0E-642F375CEF42}</a:tableStyleId>
              </a:tblPr>
              <a:tblGrid>
                <a:gridCol w="5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3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9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90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Semanas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Revisión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1ª Fase 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2ª Fase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Estrategia y Planificación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LANZAMIENTO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Primeros pasos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Consultoría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Puesta en marcha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del proyecto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Diseño de la solución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y proyecto de implementación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Transferencia de conocimientos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Uso de la plataforma en producción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Formación 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Configuración técnica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plataforma lista para usar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Integraciones email, calendario y web 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Objetivo: datos organizados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Migración de datos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Objetivo: optimizar alcance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Creación de campos personalizados 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Personalizar el portal (Branding) </a:t>
                      </a:r>
                      <a:endParaRPr sz="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Captación y conversión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Objetivo: monitorizar, iterar, mejorar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Personalización de vistas </a:t>
                      </a: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Interactuar y </a:t>
                      </a:r>
                      <a:r>
                        <a:rPr lang="es" sz="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segmentación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Objetivo: automatizamos procesos</a:t>
                      </a:r>
                      <a:endParaRPr/>
                    </a:p>
                  </a:txBody>
                  <a:tcPr marL="4250" marR="4250" marT="42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Automatización y personalización</a:t>
                      </a:r>
                      <a:endParaRPr/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250" marR="4250" marT="42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6"/>
          <p:cNvSpPr txBox="1"/>
          <p:nvPr/>
        </p:nvSpPr>
        <p:spPr>
          <a:xfrm>
            <a:off x="408160" y="1727965"/>
            <a:ext cx="8450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Open Sans"/>
              <a:buChar char="●"/>
            </a:pPr>
            <a:r>
              <a:rPr lang="es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La formación se realizará online, al equipo comercial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Open Sans"/>
              <a:buChar char="●"/>
            </a:pPr>
            <a:r>
              <a:rPr lang="es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HubSpot dispone de formación gratuita para consolidar y ayudar con las mejores prácticas, recomendamos las siguientes formaciones: </a:t>
            </a:r>
            <a:r>
              <a:rPr lang="es" sz="1200" u="sng">
                <a:solidFill>
                  <a:srgbClr val="59595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Software de Ventas</a:t>
            </a:r>
            <a:r>
              <a:rPr lang="es" sz="1200" u="sng">
                <a:solidFill>
                  <a:srgbClr val="59595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sz="1200">
                <a:solidFill>
                  <a:srgbClr val="59595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y </a:t>
            </a:r>
            <a:r>
              <a:rPr lang="es" sz="1200" u="sng">
                <a:solidFill>
                  <a:srgbClr val="59595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Software de Marketing</a:t>
            </a:r>
            <a:endParaRPr sz="1200">
              <a:solidFill>
                <a:srgbClr val="59595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884" name="Google Shape;884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7150" y="3096250"/>
            <a:ext cx="2210250" cy="13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1688" y="0"/>
            <a:ext cx="5600637" cy="13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Google Shape;4552;p122"/>
          <p:cNvSpPr/>
          <p:nvPr/>
        </p:nvSpPr>
        <p:spPr>
          <a:xfrm>
            <a:off x="5482171" y="-5"/>
            <a:ext cx="3661831" cy="1861135"/>
          </a:xfrm>
          <a:custGeom>
            <a:avLst/>
            <a:gdLst/>
            <a:ahLst/>
            <a:cxnLst/>
            <a:rect l="l" t="t" r="r" b="b"/>
            <a:pathLst>
              <a:path w="4882441" h="2481513" extrusionOk="0">
                <a:moveTo>
                  <a:pt x="4882444" y="3"/>
                </a:moveTo>
                <a:lnTo>
                  <a:pt x="4882444" y="2411670"/>
                </a:lnTo>
                <a:cubicBezTo>
                  <a:pt x="4528178" y="2518076"/>
                  <a:pt x="4172774" y="2509678"/>
                  <a:pt x="3851218" y="2339427"/>
                </a:cubicBezTo>
                <a:cubicBezTo>
                  <a:pt x="3341857" y="2069780"/>
                  <a:pt x="3071389" y="1502259"/>
                  <a:pt x="2652774" y="1121848"/>
                </a:cubicBezTo>
                <a:cubicBezTo>
                  <a:pt x="2240283" y="746868"/>
                  <a:pt x="1642387" y="843992"/>
                  <a:pt x="1097031" y="779327"/>
                </a:cubicBezTo>
                <a:cubicBezTo>
                  <a:pt x="701464" y="732533"/>
                  <a:pt x="131417" y="454677"/>
                  <a:pt x="3" y="3"/>
                </a:cubicBezTo>
                <a:close/>
              </a:path>
            </a:pathLst>
          </a:custGeom>
          <a:solidFill>
            <a:srgbClr val="F3C17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>
              <a:buSzPts val="1800"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3" name="Google Shape;4553;p122"/>
          <p:cNvSpPr/>
          <p:nvPr/>
        </p:nvSpPr>
        <p:spPr>
          <a:xfrm>
            <a:off x="-1" y="3612931"/>
            <a:ext cx="3380122" cy="1530338"/>
          </a:xfrm>
          <a:custGeom>
            <a:avLst/>
            <a:gdLst/>
            <a:ahLst/>
            <a:cxnLst/>
            <a:rect l="l" t="t" r="r" b="b"/>
            <a:pathLst>
              <a:path w="4506829" h="2040450" extrusionOk="0">
                <a:moveTo>
                  <a:pt x="4506833" y="2040453"/>
                </a:moveTo>
                <a:lnTo>
                  <a:pt x="3" y="2040453"/>
                </a:lnTo>
                <a:lnTo>
                  <a:pt x="3" y="4903"/>
                </a:lnTo>
                <a:cubicBezTo>
                  <a:pt x="173032" y="-9180"/>
                  <a:pt x="345745" y="6860"/>
                  <a:pt x="486251" y="56054"/>
                </a:cubicBezTo>
                <a:cubicBezTo>
                  <a:pt x="919707" y="191445"/>
                  <a:pt x="997760" y="642204"/>
                  <a:pt x="1199837" y="946899"/>
                </a:cubicBezTo>
                <a:cubicBezTo>
                  <a:pt x="1221699" y="979844"/>
                  <a:pt x="1245488" y="1011475"/>
                  <a:pt x="1271069" y="1041623"/>
                </a:cubicBezTo>
                <a:cubicBezTo>
                  <a:pt x="1593130" y="1423865"/>
                  <a:pt x="2163683" y="1542080"/>
                  <a:pt x="2682706" y="1625816"/>
                </a:cubicBezTo>
                <a:cubicBezTo>
                  <a:pt x="2966120" y="1671536"/>
                  <a:pt x="3251427" y="1713467"/>
                  <a:pt x="3532947" y="1767838"/>
                </a:cubicBezTo>
                <a:cubicBezTo>
                  <a:pt x="3824317" y="1824041"/>
                  <a:pt x="4111519" y="1893631"/>
                  <a:pt x="4388113" y="1994607"/>
                </a:cubicBezTo>
                <a:cubicBezTo>
                  <a:pt x="4425939" y="2008879"/>
                  <a:pt x="4465849" y="2023971"/>
                  <a:pt x="4506833" y="2040453"/>
                </a:cubicBezTo>
                <a:close/>
              </a:path>
            </a:pathLst>
          </a:custGeom>
          <a:solidFill>
            <a:srgbClr val="33475B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>
              <a:buSzPts val="1800"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4" name="Google Shape;4554;p122"/>
          <p:cNvSpPr/>
          <p:nvPr/>
        </p:nvSpPr>
        <p:spPr>
          <a:xfrm>
            <a:off x="-1" y="-5"/>
            <a:ext cx="1556074" cy="697545"/>
          </a:xfrm>
          <a:custGeom>
            <a:avLst/>
            <a:gdLst/>
            <a:ahLst/>
            <a:cxnLst/>
            <a:rect l="l" t="t" r="r" b="b"/>
            <a:pathLst>
              <a:path w="2074765" h="930060" extrusionOk="0">
                <a:moveTo>
                  <a:pt x="2074769" y="3"/>
                </a:moveTo>
                <a:cubicBezTo>
                  <a:pt x="2011620" y="368542"/>
                  <a:pt x="1660068" y="702032"/>
                  <a:pt x="1197690" y="852517"/>
                </a:cubicBezTo>
                <a:cubicBezTo>
                  <a:pt x="816143" y="978815"/>
                  <a:pt x="387549" y="868557"/>
                  <a:pt x="3" y="930064"/>
                </a:cubicBezTo>
                <a:lnTo>
                  <a:pt x="3" y="3"/>
                </a:lnTo>
                <a:close/>
              </a:path>
            </a:pathLst>
          </a:custGeom>
          <a:solidFill>
            <a:srgbClr val="FF7A59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>
              <a:buSzPts val="1800"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5" name="Google Shape;4555;p122"/>
          <p:cNvSpPr/>
          <p:nvPr/>
        </p:nvSpPr>
        <p:spPr>
          <a:xfrm>
            <a:off x="65472" y="925633"/>
            <a:ext cx="570172" cy="549537"/>
          </a:xfrm>
          <a:custGeom>
            <a:avLst/>
            <a:gdLst/>
            <a:ahLst/>
            <a:cxnLst/>
            <a:rect l="l" t="t" r="r" b="b"/>
            <a:pathLst>
              <a:path w="760229" h="732716" extrusionOk="0">
                <a:moveTo>
                  <a:pt x="469247" y="569806"/>
                </a:moveTo>
                <a:cubicBezTo>
                  <a:pt x="599208" y="540884"/>
                  <a:pt x="722854" y="574100"/>
                  <a:pt x="755565" y="406818"/>
                </a:cubicBezTo>
                <a:cubicBezTo>
                  <a:pt x="780825" y="277678"/>
                  <a:pt x="699994" y="153337"/>
                  <a:pt x="599082" y="79958"/>
                </a:cubicBezTo>
                <a:cubicBezTo>
                  <a:pt x="117695" y="-270078"/>
                  <a:pt x="-196345" y="637060"/>
                  <a:pt x="140871" y="729005"/>
                </a:cubicBezTo>
                <a:cubicBezTo>
                  <a:pt x="250309" y="758875"/>
                  <a:pt x="359746" y="599676"/>
                  <a:pt x="469247" y="569806"/>
                </a:cubicBezTo>
                <a:close/>
              </a:path>
            </a:pathLst>
          </a:custGeom>
          <a:solidFill>
            <a:srgbClr val="33475B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>
              <a:buSzPts val="1800"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6" name="Google Shape;4556;p122"/>
          <p:cNvSpPr/>
          <p:nvPr/>
        </p:nvSpPr>
        <p:spPr>
          <a:xfrm>
            <a:off x="8500513" y="4531525"/>
            <a:ext cx="308033" cy="322686"/>
          </a:xfrm>
          <a:custGeom>
            <a:avLst/>
            <a:gdLst/>
            <a:ahLst/>
            <a:cxnLst/>
            <a:rect l="l" t="t" r="r" b="b"/>
            <a:pathLst>
              <a:path w="1475608" h="1545801" extrusionOk="0">
                <a:moveTo>
                  <a:pt x="1134871" y="510575"/>
                </a:moveTo>
                <a:lnTo>
                  <a:pt x="1134871" y="327218"/>
                </a:lnTo>
                <a:cubicBezTo>
                  <a:pt x="1184391" y="304063"/>
                  <a:pt x="1216138" y="254443"/>
                  <a:pt x="1216405" y="199774"/>
                </a:cubicBezTo>
                <a:lnTo>
                  <a:pt x="1216405" y="195488"/>
                </a:lnTo>
                <a:cubicBezTo>
                  <a:pt x="1216196" y="117561"/>
                  <a:pt x="1153073" y="54441"/>
                  <a:pt x="1075149" y="54232"/>
                </a:cubicBezTo>
                <a:lnTo>
                  <a:pt x="1070863" y="54232"/>
                </a:lnTo>
                <a:cubicBezTo>
                  <a:pt x="992939" y="54441"/>
                  <a:pt x="929817" y="117561"/>
                  <a:pt x="929607" y="195488"/>
                </a:cubicBezTo>
                <a:lnTo>
                  <a:pt x="929607" y="199774"/>
                </a:lnTo>
                <a:cubicBezTo>
                  <a:pt x="929874" y="254443"/>
                  <a:pt x="961621" y="304063"/>
                  <a:pt x="1011141" y="327218"/>
                </a:cubicBezTo>
                <a:lnTo>
                  <a:pt x="1011141" y="510956"/>
                </a:lnTo>
                <a:cubicBezTo>
                  <a:pt x="941371" y="521643"/>
                  <a:pt x="875658" y="550561"/>
                  <a:pt x="820641" y="594776"/>
                </a:cubicBezTo>
                <a:lnTo>
                  <a:pt x="316388" y="202060"/>
                </a:lnTo>
                <a:cubicBezTo>
                  <a:pt x="339136" y="116171"/>
                  <a:pt x="287952" y="28104"/>
                  <a:pt x="202063" y="5354"/>
                </a:cubicBezTo>
                <a:cubicBezTo>
                  <a:pt x="116175" y="-17394"/>
                  <a:pt x="28107" y="33791"/>
                  <a:pt x="5358" y="119679"/>
                </a:cubicBezTo>
                <a:cubicBezTo>
                  <a:pt x="-17390" y="205568"/>
                  <a:pt x="33794" y="293636"/>
                  <a:pt x="119683" y="316385"/>
                </a:cubicBezTo>
                <a:cubicBezTo>
                  <a:pt x="160854" y="327289"/>
                  <a:pt x="204669" y="321423"/>
                  <a:pt x="241521" y="300072"/>
                </a:cubicBezTo>
                <a:lnTo>
                  <a:pt x="736821" y="686025"/>
                </a:lnTo>
                <a:cubicBezTo>
                  <a:pt x="645429" y="823900"/>
                  <a:pt x="647886" y="1003703"/>
                  <a:pt x="743013" y="1139034"/>
                </a:cubicBezTo>
                <a:lnTo>
                  <a:pt x="592136" y="1289910"/>
                </a:lnTo>
                <a:cubicBezTo>
                  <a:pt x="522978" y="1269450"/>
                  <a:pt x="450326" y="1308922"/>
                  <a:pt x="429864" y="1378083"/>
                </a:cubicBezTo>
                <a:cubicBezTo>
                  <a:pt x="409400" y="1447235"/>
                  <a:pt x="448875" y="1519891"/>
                  <a:pt x="518033" y="1540351"/>
                </a:cubicBezTo>
                <a:cubicBezTo>
                  <a:pt x="587193" y="1560820"/>
                  <a:pt x="659840" y="1521339"/>
                  <a:pt x="680309" y="1452188"/>
                </a:cubicBezTo>
                <a:cubicBezTo>
                  <a:pt x="683900" y="1440043"/>
                  <a:pt x="685710" y="1427442"/>
                  <a:pt x="685672" y="1414783"/>
                </a:cubicBezTo>
                <a:lnTo>
                  <a:pt x="685672" y="1414783"/>
                </a:lnTo>
                <a:cubicBezTo>
                  <a:pt x="685510" y="1402077"/>
                  <a:pt x="683453" y="1389456"/>
                  <a:pt x="679576" y="1377350"/>
                </a:cubicBezTo>
                <a:lnTo>
                  <a:pt x="828833" y="1228093"/>
                </a:lnTo>
                <a:cubicBezTo>
                  <a:pt x="1005455" y="1363005"/>
                  <a:pt x="1258010" y="1329191"/>
                  <a:pt x="1392922" y="1152560"/>
                </a:cubicBezTo>
                <a:cubicBezTo>
                  <a:pt x="1527834" y="975938"/>
                  <a:pt x="1494021" y="723382"/>
                  <a:pt x="1317389" y="588470"/>
                </a:cubicBezTo>
                <a:cubicBezTo>
                  <a:pt x="1263925" y="547636"/>
                  <a:pt x="1201079" y="520852"/>
                  <a:pt x="1134585" y="510575"/>
                </a:cubicBezTo>
                <a:moveTo>
                  <a:pt x="1072768" y="1114650"/>
                </a:moveTo>
                <a:cubicBezTo>
                  <a:pt x="958725" y="1114383"/>
                  <a:pt x="866476" y="1021724"/>
                  <a:pt x="866742" y="907672"/>
                </a:cubicBezTo>
                <a:cubicBezTo>
                  <a:pt x="867009" y="793629"/>
                  <a:pt x="959668" y="701379"/>
                  <a:pt x="1073720" y="701646"/>
                </a:cubicBezTo>
                <a:cubicBezTo>
                  <a:pt x="1187621" y="701913"/>
                  <a:pt x="1279794" y="794344"/>
                  <a:pt x="1279746" y="908243"/>
                </a:cubicBezTo>
                <a:cubicBezTo>
                  <a:pt x="1279699" y="1022296"/>
                  <a:pt x="1187201" y="1114707"/>
                  <a:pt x="1073149" y="1114650"/>
                </a:cubicBezTo>
                <a:cubicBezTo>
                  <a:pt x="1073025" y="1114650"/>
                  <a:pt x="1072892" y="1114650"/>
                  <a:pt x="1072768" y="111465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>
              <a:buSzPts val="1800"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7" name="Google Shape;4557;p122"/>
          <p:cNvSpPr txBox="1"/>
          <p:nvPr/>
        </p:nvSpPr>
        <p:spPr>
          <a:xfrm>
            <a:off x="514741" y="1695237"/>
            <a:ext cx="2191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Juan Carlos Muñoz</a:t>
            </a:r>
            <a:endParaRPr sz="1200">
              <a:solidFill>
                <a:schemeClr val="accen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558" name="Google Shape;4558;p122"/>
          <p:cNvSpPr txBox="1"/>
          <p:nvPr/>
        </p:nvSpPr>
        <p:spPr>
          <a:xfrm>
            <a:off x="65478" y="1880037"/>
            <a:ext cx="26404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rgbClr val="7992AD"/>
                </a:solidFill>
                <a:latin typeface="Avenir"/>
                <a:ea typeface="Avenir"/>
                <a:cs typeface="Avenir"/>
                <a:sym typeface="Avenir"/>
              </a:rPr>
              <a:t>Consultor Especialista CRM</a:t>
            </a:r>
            <a:endParaRPr sz="1200">
              <a:solidFill>
                <a:srgbClr val="7992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59" name="Google Shape;4559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8938" y="1310925"/>
            <a:ext cx="821400" cy="82155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0" name="Google Shape;4560;p122"/>
          <p:cNvSpPr txBox="1"/>
          <p:nvPr/>
        </p:nvSpPr>
        <p:spPr>
          <a:xfrm>
            <a:off x="514747" y="2848330"/>
            <a:ext cx="2191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Rocío Fernández-Portillo</a:t>
            </a:r>
            <a:endParaRPr sz="1200">
              <a:solidFill>
                <a:schemeClr val="accen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561" name="Google Shape;4561;p122"/>
          <p:cNvSpPr txBox="1"/>
          <p:nvPr/>
        </p:nvSpPr>
        <p:spPr>
          <a:xfrm>
            <a:off x="65485" y="3033130"/>
            <a:ext cx="26404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rgbClr val="7992AD"/>
                </a:solidFill>
                <a:latin typeface="Avenir"/>
                <a:ea typeface="Avenir"/>
                <a:cs typeface="Avenir"/>
                <a:sym typeface="Avenir"/>
              </a:rPr>
              <a:t>Consultora Especialista CRM</a:t>
            </a:r>
            <a:endParaRPr sz="1200">
              <a:solidFill>
                <a:srgbClr val="7992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62" name="Google Shape;4562;p122"/>
          <p:cNvPicPr preferRelativeResize="0"/>
          <p:nvPr/>
        </p:nvPicPr>
        <p:blipFill rotWithShape="1">
          <a:blip r:embed="rId4">
            <a:alphaModFix/>
          </a:blip>
          <a:srcRect t="39" b="39"/>
          <a:stretch/>
        </p:blipFill>
        <p:spPr>
          <a:xfrm>
            <a:off x="2878938" y="2461925"/>
            <a:ext cx="821400" cy="82155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3" name="Google Shape;4563;p122"/>
          <p:cNvSpPr txBox="1"/>
          <p:nvPr/>
        </p:nvSpPr>
        <p:spPr>
          <a:xfrm>
            <a:off x="5532710" y="1695243"/>
            <a:ext cx="2191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>
              <a:buSzPts val="2400"/>
            </a:pPr>
            <a:r>
              <a:rPr lang="en" sz="120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Pablo Mandesi</a:t>
            </a:r>
            <a:endParaRPr sz="1200">
              <a:solidFill>
                <a:schemeClr val="accen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564" name="Google Shape;4564;p122"/>
          <p:cNvSpPr txBox="1"/>
          <p:nvPr/>
        </p:nvSpPr>
        <p:spPr>
          <a:xfrm>
            <a:off x="5532710" y="1880043"/>
            <a:ext cx="26404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>
              <a:buSzPts val="2400"/>
            </a:pPr>
            <a:r>
              <a:rPr lang="en" sz="1200">
                <a:solidFill>
                  <a:srgbClr val="7992AD"/>
                </a:solidFill>
                <a:latin typeface="Avenir"/>
                <a:ea typeface="Avenir"/>
                <a:cs typeface="Avenir"/>
                <a:sym typeface="Avenir"/>
              </a:rPr>
              <a:t>Consultor Junior CRM</a:t>
            </a:r>
            <a:endParaRPr sz="1200">
              <a:solidFill>
                <a:srgbClr val="7992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65" name="Google Shape;4565;p122"/>
          <p:cNvPicPr preferRelativeResize="0"/>
          <p:nvPr/>
        </p:nvPicPr>
        <p:blipFill rotWithShape="1">
          <a:blip r:embed="rId5">
            <a:alphaModFix/>
          </a:blip>
          <a:srcRect l="661" r="661"/>
          <a:stretch/>
        </p:blipFill>
        <p:spPr>
          <a:xfrm>
            <a:off x="4517375" y="1303438"/>
            <a:ext cx="821400" cy="8304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6" name="Google Shape;4566;p122"/>
          <p:cNvSpPr txBox="1"/>
          <p:nvPr/>
        </p:nvSpPr>
        <p:spPr>
          <a:xfrm>
            <a:off x="5532710" y="2848330"/>
            <a:ext cx="2191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>
              <a:buSzPts val="2400"/>
            </a:pPr>
            <a:r>
              <a:rPr lang="en" sz="120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Jordi Buira</a:t>
            </a:r>
            <a:endParaRPr sz="1200">
              <a:solidFill>
                <a:schemeClr val="accen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567" name="Google Shape;4567;p122"/>
          <p:cNvSpPr txBox="1"/>
          <p:nvPr/>
        </p:nvSpPr>
        <p:spPr>
          <a:xfrm>
            <a:off x="5532710" y="3033130"/>
            <a:ext cx="26404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>
              <a:buSzPts val="2400"/>
            </a:pPr>
            <a:r>
              <a:rPr lang="en" sz="1200">
                <a:solidFill>
                  <a:srgbClr val="7992AD"/>
                </a:solidFill>
                <a:latin typeface="Avenir"/>
                <a:ea typeface="Avenir"/>
                <a:cs typeface="Avenir"/>
                <a:sym typeface="Avenir"/>
              </a:rPr>
              <a:t>Especialista de Ventas CRM</a:t>
            </a:r>
            <a:endParaRPr sz="1200">
              <a:solidFill>
                <a:srgbClr val="7992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68" name="Google Shape;4568;p122"/>
          <p:cNvPicPr preferRelativeResize="0"/>
          <p:nvPr/>
        </p:nvPicPr>
        <p:blipFill rotWithShape="1">
          <a:blip r:embed="rId6">
            <a:alphaModFix/>
          </a:blip>
          <a:srcRect t="12489" b="12497"/>
          <a:stretch/>
        </p:blipFill>
        <p:spPr>
          <a:xfrm>
            <a:off x="4572000" y="2461925"/>
            <a:ext cx="821400" cy="82155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9" name="Google Shape;4569;p122"/>
          <p:cNvSpPr txBox="1"/>
          <p:nvPr/>
        </p:nvSpPr>
        <p:spPr>
          <a:xfrm>
            <a:off x="514735" y="4001418"/>
            <a:ext cx="2191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Filipe Oliveira</a:t>
            </a:r>
            <a:endParaRPr sz="1200">
              <a:solidFill>
                <a:schemeClr val="accen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570" name="Google Shape;4570;p122"/>
          <p:cNvSpPr txBox="1"/>
          <p:nvPr/>
        </p:nvSpPr>
        <p:spPr>
          <a:xfrm>
            <a:off x="65472" y="4186218"/>
            <a:ext cx="264045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algn="r">
              <a:buSzPts val="2400"/>
            </a:pPr>
            <a:r>
              <a:rPr lang="en" sz="1200">
                <a:solidFill>
                  <a:srgbClr val="7992AD"/>
                </a:solidFill>
                <a:latin typeface="Avenir"/>
                <a:ea typeface="Avenir"/>
                <a:cs typeface="Avenir"/>
                <a:sym typeface="Avenir"/>
              </a:rPr>
              <a:t>Consultor Especialista CRM</a:t>
            </a:r>
            <a:endParaRPr sz="1200">
              <a:solidFill>
                <a:srgbClr val="7992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571" name="Google Shape;4571;p122"/>
          <p:cNvPicPr preferRelativeResize="0"/>
          <p:nvPr/>
        </p:nvPicPr>
        <p:blipFill rotWithShape="1">
          <a:blip r:embed="rId7">
            <a:alphaModFix/>
          </a:blip>
          <a:srcRect t="39" b="39"/>
          <a:stretch/>
        </p:blipFill>
        <p:spPr>
          <a:xfrm>
            <a:off x="2878938" y="3612925"/>
            <a:ext cx="821400" cy="82155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Google Shape;1234;p135">
            <a:extLst>
              <a:ext uri="{FF2B5EF4-FFF2-40B4-BE49-F238E27FC236}">
                <a16:creationId xmlns:a16="http://schemas.microsoft.com/office/drawing/2014/main" id="{1C5B0140-37A5-460F-ADB8-FB4120E71448}"/>
              </a:ext>
            </a:extLst>
          </p:cNvPr>
          <p:cNvSpPr/>
          <p:nvPr/>
        </p:nvSpPr>
        <p:spPr>
          <a:xfrm>
            <a:off x="5478764" y="3769784"/>
            <a:ext cx="217024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i="0" u="none" strike="noStrike" cap="none" dirty="0">
                <a:solidFill>
                  <a:srgbClr val="E6007E"/>
                </a:solidFill>
              </a:rPr>
              <a:t>¡Gracias!</a:t>
            </a:r>
            <a:endParaRPr sz="2700" i="0" u="none" strike="noStrike" cap="none" dirty="0">
              <a:solidFill>
                <a:srgbClr val="E6007E"/>
              </a:solidFill>
            </a:endParaRPr>
          </a:p>
        </p:txBody>
      </p:sp>
      <p:pic>
        <p:nvPicPr>
          <p:cNvPr id="24" name="Google Shape;1235;p135">
            <a:extLst>
              <a:ext uri="{FF2B5EF4-FFF2-40B4-BE49-F238E27FC236}">
                <a16:creationId xmlns:a16="http://schemas.microsoft.com/office/drawing/2014/main" id="{ADC28D54-A788-4ADB-A222-26FC1F9F222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5697" y="331809"/>
            <a:ext cx="1754351" cy="7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33;p135">
            <a:extLst>
              <a:ext uri="{FF2B5EF4-FFF2-40B4-BE49-F238E27FC236}">
                <a16:creationId xmlns:a16="http://schemas.microsoft.com/office/drawing/2014/main" id="{296295BC-7ED5-45F9-BDBA-6CB2ED9DB819}"/>
              </a:ext>
            </a:extLst>
          </p:cNvPr>
          <p:cNvSpPr/>
          <p:nvPr/>
        </p:nvSpPr>
        <p:spPr>
          <a:xfrm>
            <a:off x="5300675" y="4413496"/>
            <a:ext cx="20763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75" i="0" u="none" strike="noStrike" cap="none" dirty="0">
                <a:solidFill>
                  <a:srgbClr val="D8117D"/>
                </a:solidFill>
              </a:rPr>
              <a:t>960 500 631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D8117D"/>
                </a:solidFill>
              </a:rPr>
              <a:t>www.nunsys.com</a:t>
            </a:r>
            <a:endParaRPr sz="1050" b="1" i="0" u="none" strike="noStrike" cap="none" dirty="0">
              <a:solidFill>
                <a:srgbClr val="D8117D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E4731E-892F-484A-A038-A33FC55C6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6902" y="72848"/>
            <a:ext cx="1283909" cy="12723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007E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9"/>
          <p:cNvSpPr txBox="1"/>
          <p:nvPr/>
        </p:nvSpPr>
        <p:spPr>
          <a:xfrm>
            <a:off x="548250" y="2240850"/>
            <a:ext cx="8047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 i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¿POR QUÉ HUBSPOT?</a:t>
            </a:r>
            <a:endParaRPr sz="3100" i="1" u="sng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345" y="7"/>
            <a:ext cx="9214696" cy="518647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0"/>
          <p:cNvSpPr txBox="1"/>
          <p:nvPr/>
        </p:nvSpPr>
        <p:spPr>
          <a:xfrm>
            <a:off x="2725425" y="576025"/>
            <a:ext cx="589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" sz="4000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Creada</a:t>
            </a:r>
            <a:r>
              <a:rPr lang="es" sz="4000" b="0" i="0" u="none" strike="noStrike" cap="none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s" sz="4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no ensamblada</a:t>
            </a:r>
            <a:endParaRPr sz="40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6" name="Google Shape;31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3473" y="4381703"/>
            <a:ext cx="1622900" cy="6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0"/>
          <p:cNvSpPr txBox="1"/>
          <p:nvPr/>
        </p:nvSpPr>
        <p:spPr>
          <a:xfrm>
            <a:off x="1603425" y="1322050"/>
            <a:ext cx="70155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En la actualidad, las empresas más innovadoras sacan provecho de la </a:t>
            </a:r>
            <a:r>
              <a:rPr lang="es" sz="2500" b="1">
                <a:solidFill>
                  <a:srgbClr val="FF7A59"/>
                </a:solidFill>
                <a:latin typeface="Avenir"/>
                <a:ea typeface="Avenir"/>
                <a:cs typeface="Avenir"/>
                <a:sym typeface="Avenir"/>
              </a:rPr>
              <a:t>experiencia del cliente</a:t>
            </a:r>
            <a:endParaRPr sz="29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1"/>
          <p:cNvSpPr/>
          <p:nvPr/>
        </p:nvSpPr>
        <p:spPr>
          <a:xfrm>
            <a:off x="0" y="407200"/>
            <a:ext cx="4146900" cy="653700"/>
          </a:xfrm>
          <a:prstGeom prst="rect">
            <a:avLst/>
          </a:prstGeom>
          <a:solidFill>
            <a:srgbClr val="FE00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61"/>
          <p:cNvSpPr txBox="1"/>
          <p:nvPr/>
        </p:nvSpPr>
        <p:spPr>
          <a:xfrm>
            <a:off x="-1532400" y="487750"/>
            <a:ext cx="721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Ventajas HubSpot</a:t>
            </a:r>
            <a:endParaRPr sz="20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61"/>
          <p:cNvSpPr txBox="1"/>
          <p:nvPr/>
        </p:nvSpPr>
        <p:spPr>
          <a:xfrm>
            <a:off x="878880" y="1629675"/>
            <a:ext cx="7641600" cy="30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Flexibilidad y Usabilidad</a:t>
            </a:r>
            <a:endParaRPr sz="1350" dirty="0">
              <a:solidFill>
                <a:srgbClr val="33475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Configuración, aprendizaje y adopción muy </a:t>
            </a: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rápida y </a:t>
            </a: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sencilla</a:t>
            </a:r>
            <a:endParaRPr sz="1350" dirty="0">
              <a:solidFill>
                <a:srgbClr val="33475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Menor dependencia de implantador para personalizaciones y adecuaciones</a:t>
            </a:r>
            <a:endParaRPr sz="1350" dirty="0">
              <a:solidFill>
                <a:srgbClr val="33475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Plataforma creada No ensamblada</a:t>
            </a:r>
          </a:p>
          <a:p>
            <a:pPr marL="457200" lvl="0" indent="-3143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Más de 500 integraciones </a:t>
            </a: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nativas </a:t>
            </a: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 otras plataformas </a:t>
            </a:r>
            <a:endParaRPr sz="1350" dirty="0">
              <a:solidFill>
                <a:srgbClr val="33475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475B"/>
              </a:buClr>
              <a:buSzPts val="1350"/>
              <a:buFont typeface="Open Sans"/>
              <a:buChar char="●"/>
            </a:pP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Soporte </a:t>
            </a: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al cliente muy bueno </a:t>
            </a: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s-ES" sz="1350" dirty="0" err="1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irecto</a:t>
            </a: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de</a:t>
            </a:r>
            <a:r>
              <a:rPr lang="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fabricante; 365 días / 24 horas al día </a:t>
            </a:r>
            <a:r>
              <a:rPr lang="es-ES" sz="1350" dirty="0">
                <a:solidFill>
                  <a:srgbClr val="33475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por chat, email y teléfono</a:t>
            </a:r>
            <a:endParaRPr sz="1350" dirty="0">
              <a:solidFill>
                <a:srgbClr val="33475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61111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es-ES" sz="1250" b="1" dirty="0">
                <a:solidFill>
                  <a:srgbClr val="33475B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Más información en este enlace</a:t>
            </a:r>
            <a:endParaRPr sz="1250" b="1" dirty="0">
              <a:solidFill>
                <a:srgbClr val="33475B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/>
          <p:nvPr/>
        </p:nvSpPr>
        <p:spPr>
          <a:xfrm>
            <a:off x="-100" y="2040900"/>
            <a:ext cx="9144000" cy="3104100"/>
          </a:xfrm>
          <a:prstGeom prst="rect">
            <a:avLst/>
          </a:prstGeom>
          <a:solidFill>
            <a:srgbClr val="ECF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2"/>
          <p:cNvSpPr/>
          <p:nvPr/>
        </p:nvSpPr>
        <p:spPr>
          <a:xfrm>
            <a:off x="2303491" y="2421288"/>
            <a:ext cx="1461900" cy="2376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2"/>
          <p:cNvSpPr/>
          <p:nvPr/>
        </p:nvSpPr>
        <p:spPr>
          <a:xfrm>
            <a:off x="3843309" y="2421288"/>
            <a:ext cx="1461900" cy="2376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62"/>
          <p:cNvSpPr/>
          <p:nvPr/>
        </p:nvSpPr>
        <p:spPr>
          <a:xfrm>
            <a:off x="5386679" y="2421288"/>
            <a:ext cx="1461900" cy="2376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62"/>
          <p:cNvSpPr/>
          <p:nvPr/>
        </p:nvSpPr>
        <p:spPr>
          <a:xfrm>
            <a:off x="6929645" y="2421288"/>
            <a:ext cx="1461900" cy="2376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62"/>
          <p:cNvSpPr/>
          <p:nvPr/>
        </p:nvSpPr>
        <p:spPr>
          <a:xfrm>
            <a:off x="763700" y="2404488"/>
            <a:ext cx="1461900" cy="2376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2"/>
          <p:cNvSpPr txBox="1"/>
          <p:nvPr/>
        </p:nvSpPr>
        <p:spPr>
          <a:xfrm>
            <a:off x="775752" y="2584991"/>
            <a:ext cx="1449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Contenido</a:t>
            </a:r>
            <a:endParaRPr sz="1100" b="1" i="0" u="none" strike="noStrike" cap="none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6" name="Google Shape;336;p62"/>
          <p:cNvSpPr txBox="1"/>
          <p:nvPr/>
        </p:nvSpPr>
        <p:spPr>
          <a:xfrm>
            <a:off x="2309539" y="2584991"/>
            <a:ext cx="1449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Mensajes</a:t>
            </a:r>
            <a:endParaRPr sz="1100" b="1" i="0" u="none" strike="noStrike" cap="none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7" name="Google Shape;337;p62"/>
          <p:cNvSpPr txBox="1"/>
          <p:nvPr/>
        </p:nvSpPr>
        <p:spPr>
          <a:xfrm>
            <a:off x="3846050" y="2584991"/>
            <a:ext cx="1449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Automatización</a:t>
            </a:r>
            <a:endParaRPr sz="1100" b="1" i="0" u="none" strike="noStrike" cap="none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8" name="Google Shape;338;p62"/>
          <p:cNvSpPr txBox="1"/>
          <p:nvPr/>
        </p:nvSpPr>
        <p:spPr>
          <a:xfrm>
            <a:off x="5393376" y="2584991"/>
            <a:ext cx="1449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Informes</a:t>
            </a:r>
            <a:endParaRPr sz="1100" b="1" i="0" u="none" strike="noStrike" cap="none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9" name="Google Shape;339;p62"/>
          <p:cNvSpPr txBox="1"/>
          <p:nvPr/>
        </p:nvSpPr>
        <p:spPr>
          <a:xfrm>
            <a:off x="6929668" y="2584996"/>
            <a:ext cx="14619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rPr>
              <a:t>Datos</a:t>
            </a:r>
            <a:endParaRPr sz="1100" b="1" i="0" u="none" strike="noStrike" cap="none">
              <a:solidFill>
                <a:srgbClr val="425B7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0" name="Google Shape;34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p62"/>
          <p:cNvCxnSpPr/>
          <p:nvPr/>
        </p:nvCxnSpPr>
        <p:spPr>
          <a:xfrm rot="5400000">
            <a:off x="-293261" y="1757069"/>
            <a:ext cx="2967000" cy="828900"/>
          </a:xfrm>
          <a:prstGeom prst="bentConnector3">
            <a:avLst>
              <a:gd name="adj1" fmla="val 0"/>
            </a:avLst>
          </a:prstGeom>
          <a:noFill/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Google Shape;342;p62"/>
          <p:cNvCxnSpPr/>
          <p:nvPr/>
        </p:nvCxnSpPr>
        <p:spPr>
          <a:xfrm rot="-5400000" flipH="1">
            <a:off x="6482876" y="1746269"/>
            <a:ext cx="2967000" cy="850500"/>
          </a:xfrm>
          <a:prstGeom prst="bentConnector3">
            <a:avLst>
              <a:gd name="adj1" fmla="val 0"/>
            </a:avLst>
          </a:prstGeom>
          <a:noFill/>
          <a:ln w="9525" cap="flat" cmpd="sng">
            <a:solidFill>
              <a:srgbClr val="7C98B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3" name="Google Shape;343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94377">
            <a:off x="1138961" y="2848930"/>
            <a:ext cx="272838" cy="25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06919">
            <a:off x="1056675" y="3326763"/>
            <a:ext cx="888049" cy="22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50399">
            <a:off x="997443" y="3537099"/>
            <a:ext cx="655906" cy="41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10802">
            <a:off x="982853" y="4000345"/>
            <a:ext cx="392937" cy="14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24381">
            <a:off x="1670061" y="4338191"/>
            <a:ext cx="464557" cy="29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64876">
            <a:off x="1426168" y="2954044"/>
            <a:ext cx="714976" cy="31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87426">
            <a:off x="1488175" y="3910590"/>
            <a:ext cx="590969" cy="3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87842">
            <a:off x="973755" y="4329181"/>
            <a:ext cx="603254" cy="31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645386">
            <a:off x="3026214" y="3987035"/>
            <a:ext cx="577150" cy="54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83951" y="3378828"/>
            <a:ext cx="396971" cy="40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800274">
            <a:off x="3002932" y="2862635"/>
            <a:ext cx="623712" cy="33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1337746">
            <a:off x="2159037" y="3380711"/>
            <a:ext cx="1048027" cy="69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546700" y="4160399"/>
            <a:ext cx="493225" cy="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295937">
            <a:off x="2431838" y="3120771"/>
            <a:ext cx="722945" cy="21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-658668">
            <a:off x="3940840" y="2835884"/>
            <a:ext cx="1006049" cy="53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735175">
            <a:off x="3937969" y="3426105"/>
            <a:ext cx="1011788" cy="23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-780150">
            <a:off x="3971211" y="4006799"/>
            <a:ext cx="687000" cy="66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803013" y="3126500"/>
            <a:ext cx="493225" cy="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16800" y="3673654"/>
            <a:ext cx="853500" cy="33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939679">
            <a:off x="4495600" y="3921973"/>
            <a:ext cx="748749" cy="34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565075" y="4332866"/>
            <a:ext cx="687026" cy="45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rot="-537037">
            <a:off x="6146218" y="4138047"/>
            <a:ext cx="676417" cy="53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rot="-538361">
            <a:off x="5360999" y="3560296"/>
            <a:ext cx="584528" cy="30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 rot="1002961">
            <a:off x="5815190" y="3695663"/>
            <a:ext cx="604474" cy="63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453977" y="4369800"/>
            <a:ext cx="585225" cy="31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 rot="1133830">
            <a:off x="5815455" y="3480921"/>
            <a:ext cx="899152" cy="16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 rot="824244">
            <a:off x="5490200" y="2931286"/>
            <a:ext cx="585224" cy="32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973575" y="2748207"/>
            <a:ext cx="899150" cy="69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 rot="795697">
            <a:off x="7264966" y="3008778"/>
            <a:ext cx="796237" cy="44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 rot="-393238">
            <a:off x="7047675" y="3503633"/>
            <a:ext cx="1178051" cy="34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 rot="231350">
            <a:off x="7173400" y="3981757"/>
            <a:ext cx="942000" cy="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2"/>
          <p:cNvPicPr preferRelativeResize="0"/>
          <p:nvPr/>
        </p:nvPicPr>
        <p:blipFill rotWithShape="1">
          <a:blip r:embed="rId35">
            <a:alphaModFix/>
          </a:blip>
          <a:srcRect t="29255" b="29022"/>
          <a:stretch/>
        </p:blipFill>
        <p:spPr>
          <a:xfrm rot="-513209">
            <a:off x="7045450" y="3937940"/>
            <a:ext cx="1178049" cy="273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62"/>
          <p:cNvGrpSpPr/>
          <p:nvPr/>
        </p:nvGrpSpPr>
        <p:grpSpPr>
          <a:xfrm>
            <a:off x="1999511" y="865025"/>
            <a:ext cx="5149485" cy="1141493"/>
            <a:chOff x="1305400" y="3365525"/>
            <a:chExt cx="6838625" cy="1515926"/>
          </a:xfrm>
        </p:grpSpPr>
        <p:pic>
          <p:nvPicPr>
            <p:cNvPr id="376" name="Google Shape;376;p62"/>
            <p:cNvPicPr preferRelativeResize="0"/>
            <p:nvPr/>
          </p:nvPicPr>
          <p:blipFill rotWithShape="1">
            <a:blip r:embed="rId36">
              <a:alphaModFix/>
            </a:blip>
            <a:srcRect t="159" b="159"/>
            <a:stretch/>
          </p:blipFill>
          <p:spPr>
            <a:xfrm>
              <a:off x="1305400" y="3365525"/>
              <a:ext cx="6826628" cy="151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62"/>
            <p:cNvSpPr/>
            <p:nvPr/>
          </p:nvSpPr>
          <p:spPr>
            <a:xfrm>
              <a:off x="1352550" y="3733025"/>
              <a:ext cx="104100" cy="104100"/>
            </a:xfrm>
            <a:prstGeom prst="ellipse">
              <a:avLst/>
            </a:prstGeom>
            <a:solidFill>
              <a:srgbClr val="99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2"/>
            <p:cNvSpPr/>
            <p:nvPr/>
          </p:nvSpPr>
          <p:spPr>
            <a:xfrm>
              <a:off x="8039925" y="3733025"/>
              <a:ext cx="104100" cy="104100"/>
            </a:xfrm>
            <a:prstGeom prst="ellipse">
              <a:avLst/>
            </a:prstGeom>
            <a:solidFill>
              <a:srgbClr val="FF7A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62"/>
          <p:cNvSpPr txBox="1"/>
          <p:nvPr/>
        </p:nvSpPr>
        <p:spPr>
          <a:xfrm>
            <a:off x="1604700" y="511029"/>
            <a:ext cx="942000" cy="523200"/>
          </a:xfrm>
          <a:prstGeom prst="rect">
            <a:avLst/>
          </a:prstGeom>
          <a:solidFill>
            <a:srgbClr val="99ACC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Persona anónima</a:t>
            </a:r>
            <a:endParaRPr sz="11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0" name="Google Shape;380;p62"/>
          <p:cNvSpPr txBox="1"/>
          <p:nvPr/>
        </p:nvSpPr>
        <p:spPr>
          <a:xfrm>
            <a:off x="6687625" y="511025"/>
            <a:ext cx="853500" cy="523200"/>
          </a:xfrm>
          <a:prstGeom prst="rect">
            <a:avLst/>
          </a:prstGeom>
          <a:solidFill>
            <a:srgbClr val="FF7A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Promotor</a:t>
            </a:r>
            <a:endParaRPr sz="11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1" name="Google Shape;381;p6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267429" y="240801"/>
            <a:ext cx="2152248" cy="62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865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4"/>
          <p:cNvPicPr preferRelativeResize="0"/>
          <p:nvPr/>
        </p:nvPicPr>
        <p:blipFill rotWithShape="1">
          <a:blip r:embed="rId3">
            <a:alphaModFix/>
          </a:blip>
          <a:srcRect b="10554"/>
          <a:stretch/>
        </p:blipFill>
        <p:spPr>
          <a:xfrm flipH="1">
            <a:off x="3968149" y="3840813"/>
            <a:ext cx="5178876" cy="12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4"/>
          <p:cNvSpPr txBox="1"/>
          <p:nvPr/>
        </p:nvSpPr>
        <p:spPr>
          <a:xfrm>
            <a:off x="3617838" y="278900"/>
            <a:ext cx="1908300" cy="354000"/>
          </a:xfrm>
          <a:prstGeom prst="rect">
            <a:avLst/>
          </a:prstGeom>
          <a:solidFill>
            <a:srgbClr val="33475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Construida por ti</a:t>
            </a:r>
            <a:endParaRPr sz="1100" b="1" i="0" u="none" strike="noStrike" cap="none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394" name="Google Shape;394;p64"/>
          <p:cNvGrpSpPr/>
          <p:nvPr/>
        </p:nvGrpSpPr>
        <p:grpSpPr>
          <a:xfrm>
            <a:off x="2051350" y="1223963"/>
            <a:ext cx="5130825" cy="2241312"/>
            <a:chOff x="2051350" y="1223963"/>
            <a:chExt cx="5130825" cy="2241312"/>
          </a:xfrm>
        </p:grpSpPr>
        <p:cxnSp>
          <p:nvCxnSpPr>
            <p:cNvPr id="395" name="Google Shape;395;p64"/>
            <p:cNvCxnSpPr/>
            <p:nvPr/>
          </p:nvCxnSpPr>
          <p:spPr>
            <a:xfrm flipH="1">
              <a:off x="2255199" y="1474063"/>
              <a:ext cx="716100" cy="704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7C98B6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96" name="Google Shape;396;p64"/>
            <p:cNvCxnSpPr/>
            <p:nvPr/>
          </p:nvCxnSpPr>
          <p:spPr>
            <a:xfrm rot="10800000" flipH="1">
              <a:off x="4078387" y="1346005"/>
              <a:ext cx="1084800" cy="6990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7C98B6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97" name="Google Shape;397;p64"/>
            <p:cNvSpPr txBox="1"/>
            <p:nvPr/>
          </p:nvSpPr>
          <p:spPr>
            <a:xfrm>
              <a:off x="2971300" y="2533561"/>
              <a:ext cx="3300300" cy="4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8" name="Google Shape;398;p64"/>
            <p:cNvCxnSpPr/>
            <p:nvPr/>
          </p:nvCxnSpPr>
          <p:spPr>
            <a:xfrm rot="-5400000" flipH="1">
              <a:off x="4147425" y="2863925"/>
              <a:ext cx="686400" cy="516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7C98B6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99" name="Google Shape;399;p64"/>
            <p:cNvCxnSpPr/>
            <p:nvPr/>
          </p:nvCxnSpPr>
          <p:spPr>
            <a:xfrm flipH="1">
              <a:off x="2791950" y="2769750"/>
              <a:ext cx="509700" cy="369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7C98B6"/>
              </a:solidFill>
              <a:prstDash val="dot"/>
              <a:round/>
              <a:headEnd type="none" w="sm" len="sm"/>
              <a:tailEnd type="none" w="sm" len="sm"/>
            </a:ln>
          </p:spPr>
        </p:cxnSp>
        <p:pic>
          <p:nvPicPr>
            <p:cNvPr id="400" name="Google Shape;400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35474" y="1223963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51350" y="2937647"/>
              <a:ext cx="740584" cy="4067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64"/>
            <p:cNvCxnSpPr/>
            <p:nvPr/>
          </p:nvCxnSpPr>
          <p:spPr>
            <a:xfrm>
              <a:off x="5382325" y="2669375"/>
              <a:ext cx="904800" cy="5484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7C98B6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403" name="Google Shape;403;p64"/>
            <p:cNvSpPr txBox="1"/>
            <p:nvPr/>
          </p:nvSpPr>
          <p:spPr>
            <a:xfrm>
              <a:off x="7099975" y="2693350"/>
              <a:ext cx="82200" cy="4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64"/>
          <p:cNvGrpSpPr/>
          <p:nvPr/>
        </p:nvGrpSpPr>
        <p:grpSpPr>
          <a:xfrm>
            <a:off x="86472" y="4250800"/>
            <a:ext cx="1837500" cy="794400"/>
            <a:chOff x="718665" y="727363"/>
            <a:chExt cx="1837500" cy="794400"/>
          </a:xfrm>
        </p:grpSpPr>
        <p:sp>
          <p:nvSpPr>
            <p:cNvPr id="405" name="Google Shape;405;p64"/>
            <p:cNvSpPr/>
            <p:nvPr/>
          </p:nvSpPr>
          <p:spPr>
            <a:xfrm>
              <a:off x="718665" y="727363"/>
              <a:ext cx="1837500" cy="794400"/>
            </a:xfrm>
            <a:prstGeom prst="roundRect">
              <a:avLst>
                <a:gd name="adj" fmla="val 15373"/>
              </a:avLst>
            </a:prstGeom>
            <a:noFill/>
            <a:ln>
              <a:noFill/>
            </a:ln>
          </p:spPr>
          <p:txBody>
            <a:bodyPr spcFirstLastPara="1" wrap="square" lIns="91425" tIns="320025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" sz="1100" b="0" i="0" u="none" strike="noStrike" cap="none">
                  <a:solidFill>
                    <a:srgbClr val="2D3E50"/>
                  </a:solidFill>
                  <a:latin typeface="Avenir"/>
                  <a:ea typeface="Avenir"/>
                  <a:cs typeface="Avenir"/>
                  <a:sym typeface="Avenir"/>
                </a:rPr>
                <a:t>«Un mal necesario»</a:t>
              </a:r>
              <a:endParaRPr sz="1400" b="0" i="0" u="none" strike="noStrike" cap="none">
                <a:solidFill>
                  <a:srgbClr val="2D3E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6" name="Google Shape;406;p64"/>
            <p:cNvGrpSpPr/>
            <p:nvPr/>
          </p:nvGrpSpPr>
          <p:grpSpPr>
            <a:xfrm>
              <a:off x="1054987" y="891232"/>
              <a:ext cx="1106833" cy="175500"/>
              <a:chOff x="908231" y="552565"/>
              <a:chExt cx="1106833" cy="175500"/>
            </a:xfrm>
          </p:grpSpPr>
          <p:sp>
            <p:nvSpPr>
              <p:cNvPr id="407" name="Google Shape;407;p64"/>
              <p:cNvSpPr/>
              <p:nvPr/>
            </p:nvSpPr>
            <p:spPr>
              <a:xfrm>
                <a:off x="908231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solidFill>
                <a:srgbClr val="F4C1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2D3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64"/>
              <p:cNvSpPr/>
              <p:nvPr/>
            </p:nvSpPr>
            <p:spPr>
              <a:xfrm>
                <a:off x="1141064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solidFill>
                <a:srgbClr val="F4C1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2D3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64"/>
              <p:cNvSpPr/>
              <p:nvPr/>
            </p:nvSpPr>
            <p:spPr>
              <a:xfrm>
                <a:off x="1373897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2D3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64"/>
              <p:cNvSpPr/>
              <p:nvPr/>
            </p:nvSpPr>
            <p:spPr>
              <a:xfrm>
                <a:off x="1606730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2D3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64"/>
              <p:cNvSpPr/>
              <p:nvPr/>
            </p:nvSpPr>
            <p:spPr>
              <a:xfrm>
                <a:off x="1839564" y="552565"/>
                <a:ext cx="175500" cy="175500"/>
              </a:xfrm>
              <a:prstGeom prst="star5">
                <a:avLst>
                  <a:gd name="adj" fmla="val 26373"/>
                  <a:gd name="hf" fmla="val 105146"/>
                  <a:gd name="vf" fmla="val 110557"/>
                </a:avLst>
              </a:prstGeom>
              <a:noFill/>
              <a:ln w="12700" cap="flat" cmpd="sng">
                <a:solidFill>
                  <a:srgbClr val="F4C16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2D3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2" name="Google Shape;412;p64"/>
          <p:cNvGrpSpPr/>
          <p:nvPr/>
        </p:nvGrpSpPr>
        <p:grpSpPr>
          <a:xfrm>
            <a:off x="1999500" y="2084224"/>
            <a:ext cx="5196250" cy="653076"/>
            <a:chOff x="1999500" y="2084224"/>
            <a:chExt cx="5196250" cy="653076"/>
          </a:xfrm>
        </p:grpSpPr>
        <p:pic>
          <p:nvPicPr>
            <p:cNvPr id="413" name="Google Shape;413;p64"/>
            <p:cNvPicPr preferRelativeResize="0"/>
            <p:nvPr/>
          </p:nvPicPr>
          <p:blipFill rotWithShape="1">
            <a:blip r:embed="rId7">
              <a:alphaModFix/>
            </a:blip>
            <a:srcRect t="159" b="42824"/>
            <a:stretch/>
          </p:blipFill>
          <p:spPr>
            <a:xfrm>
              <a:off x="1999500" y="2084224"/>
              <a:ext cx="5140472" cy="65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64"/>
            <p:cNvSpPr/>
            <p:nvPr/>
          </p:nvSpPr>
          <p:spPr>
            <a:xfrm>
              <a:off x="2035015" y="2360951"/>
              <a:ext cx="78300" cy="78300"/>
            </a:xfrm>
            <a:prstGeom prst="ellipse">
              <a:avLst/>
            </a:prstGeom>
            <a:solidFill>
              <a:srgbClr val="99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4"/>
            <p:cNvSpPr/>
            <p:nvPr/>
          </p:nvSpPr>
          <p:spPr>
            <a:xfrm>
              <a:off x="7070609" y="2360951"/>
              <a:ext cx="78300" cy="78300"/>
            </a:xfrm>
            <a:prstGeom prst="ellipse">
              <a:avLst/>
            </a:prstGeom>
            <a:solidFill>
              <a:srgbClr val="FF7A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64"/>
            <p:cNvSpPr/>
            <p:nvPr/>
          </p:nvSpPr>
          <p:spPr>
            <a:xfrm>
              <a:off x="7030450" y="2622700"/>
              <a:ext cx="165300" cy="11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7" name="Google Shape;417;p64"/>
          <p:cNvPicPr preferRelativeResize="0"/>
          <p:nvPr/>
        </p:nvPicPr>
        <p:blipFill rotWithShape="1">
          <a:blip r:embed="rId8">
            <a:alphaModFix/>
          </a:blip>
          <a:srcRect l="19936" t="14594" r="27027" b="20512"/>
          <a:stretch/>
        </p:blipFill>
        <p:spPr>
          <a:xfrm>
            <a:off x="1790675" y="1859000"/>
            <a:ext cx="387675" cy="4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9775" y="2700095"/>
            <a:ext cx="474300" cy="4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4"/>
          <p:cNvPicPr preferRelativeResize="0"/>
          <p:nvPr/>
        </p:nvPicPr>
        <p:blipFill rotWithShape="1">
          <a:blip r:embed="rId10">
            <a:alphaModFix/>
          </a:blip>
          <a:srcRect l="27342" t="23273" r="28641" b="27406"/>
          <a:stretch/>
        </p:blipFill>
        <p:spPr>
          <a:xfrm>
            <a:off x="3914075" y="1100478"/>
            <a:ext cx="541204" cy="6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4"/>
          <p:cNvPicPr preferRelativeResize="0"/>
          <p:nvPr/>
        </p:nvPicPr>
        <p:blipFill rotWithShape="1">
          <a:blip r:embed="rId11">
            <a:alphaModFix/>
          </a:blip>
          <a:srcRect l="31801" t="17273" r="23090" b="19615"/>
          <a:stretch/>
        </p:blipFill>
        <p:spPr>
          <a:xfrm>
            <a:off x="6352725" y="2908761"/>
            <a:ext cx="541200" cy="76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49325" y="1032025"/>
            <a:ext cx="1039726" cy="6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4"/>
          <p:cNvSpPr txBox="1"/>
          <p:nvPr/>
        </p:nvSpPr>
        <p:spPr>
          <a:xfrm>
            <a:off x="4394125" y="3517000"/>
            <a:ext cx="855300" cy="615600"/>
          </a:xfrm>
          <a:prstGeom prst="rect">
            <a:avLst/>
          </a:prstGeom>
          <a:solidFill>
            <a:srgbClr val="F9CB9C"/>
          </a:solidFill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Custom ticketing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2124</Words>
  <Application>Microsoft Office PowerPoint</Application>
  <PresentationFormat>Presentación en pantalla (16:9)</PresentationFormat>
  <Paragraphs>375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32</vt:i4>
      </vt:variant>
    </vt:vector>
  </HeadingPairs>
  <TitlesOfParts>
    <vt:vector size="47" baseType="lpstr">
      <vt:lpstr>Kalam</vt:lpstr>
      <vt:lpstr>Proxima Nova Semibold</vt:lpstr>
      <vt:lpstr>Helvetica Neue</vt:lpstr>
      <vt:lpstr>Lato</vt:lpstr>
      <vt:lpstr>Open Sans</vt:lpstr>
      <vt:lpstr>Roboto</vt:lpstr>
      <vt:lpstr>Open Sans Medium</vt:lpstr>
      <vt:lpstr>Arial</vt:lpstr>
      <vt:lpstr>Calibri</vt:lpstr>
      <vt:lpstr>Geo</vt:lpstr>
      <vt:lpstr>Avenir</vt:lpstr>
      <vt:lpstr>Simple Light</vt:lpstr>
      <vt:lpstr>Simple Light</vt:lpstr>
      <vt:lpstr>Tema de Office</vt:lpstr>
      <vt:lpstr>Tema de Office</vt:lpstr>
      <vt:lpstr>Presentación de PowerPoint</vt:lpstr>
      <vt:lpstr>¿QUÉ HACEMOS?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Juan Carlos Muñoz | NUNSYS</cp:lastModifiedBy>
  <cp:revision>2</cp:revision>
  <dcterms:modified xsi:type="dcterms:W3CDTF">2022-11-02T12:27:46Z</dcterms:modified>
</cp:coreProperties>
</file>